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38.xml" ContentType="application/vnd.openxmlformats-officedocument.presentationml.notesSlide+xml"/>
  <Override PartName="/ppt/notesSlides/notesSlide49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56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63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23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notesSlides/notesSlide3.xml" ContentType="application/vnd.openxmlformats-officedocument.presentationml.notes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notesSlides/notesSlide39.xml" ContentType="application/vnd.openxmlformats-officedocument.presentationml.notesSlide+xml"/>
  <Override PartName="/ppt/notesSlides/notesSlide57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33.xml" ContentType="application/vnd.openxmlformats-officedocument.presentationml.slide+xml"/>
  <Override PartName="/ppt/slides/slide44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64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62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60.xml" ContentType="application/vnd.openxmlformats-officedocument.presentationml.notesSlide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29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58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65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54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57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59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46.xml" ContentType="application/vnd.openxmlformats-officedocument.presentationml.slide+xml"/>
  <Override PartName="/ppt/slides/slide64.xml" ContentType="application/vnd.openxmlformats-officedocument.presentationml.slide+xml"/>
  <Override PartName="/ppt/slideLayouts/slideLayout5.xml" ContentType="application/vnd.openxmlformats-officedocument.presentationml.slideLayout+xml"/>
  <Override PartName="/ppt/notesSlides/notesSlide19.xml" ContentType="application/vnd.openxmlformats-officedocument.presentationml.notesSlide+xml"/>
  <Override PartName="/ppt/notesSlides/notesSlide48.xml" ContentType="application/vnd.openxmlformats-officedocument.presentationml.notesSlide+xml"/>
  <Override PartName="/ppt/slides/slide24.xml" ContentType="application/vnd.openxmlformats-officedocument.presentationml.slide+xml"/>
  <Override PartName="/ppt/slides/slide35.xml" ContentType="application/vnd.openxmlformats-officedocument.presentationml.slide+xml"/>
  <Override PartName="/ppt/slides/slide53.xml" ContentType="application/vnd.openxmlformats-officedocument.presentationml.slide+xml"/>
  <Default Extension="jpeg" ContentType="image/jpeg"/>
  <Override PartName="/ppt/notesSlides/notesSlide37.xml" ContentType="application/vnd.openxmlformats-officedocument.presentationml.notesSlide+xml"/>
  <Override PartName="/ppt/notesSlides/notesSlide55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7"/>
  </p:notesMasterIdLst>
  <p:sldIdLst>
    <p:sldId id="256" r:id="rId2"/>
    <p:sldId id="258" r:id="rId3"/>
    <p:sldId id="275" r:id="rId4"/>
    <p:sldId id="301" r:id="rId5"/>
    <p:sldId id="257" r:id="rId6"/>
    <p:sldId id="262" r:id="rId7"/>
    <p:sldId id="359" r:id="rId8"/>
    <p:sldId id="287" r:id="rId9"/>
    <p:sldId id="259" r:id="rId10"/>
    <p:sldId id="348" r:id="rId11"/>
    <p:sldId id="347" r:id="rId12"/>
    <p:sldId id="277" r:id="rId13"/>
    <p:sldId id="350" r:id="rId14"/>
    <p:sldId id="343" r:id="rId15"/>
    <p:sldId id="260" r:id="rId16"/>
    <p:sldId id="271" r:id="rId17"/>
    <p:sldId id="315" r:id="rId18"/>
    <p:sldId id="317" r:id="rId19"/>
    <p:sldId id="324" r:id="rId20"/>
    <p:sldId id="323" r:id="rId21"/>
    <p:sldId id="325" r:id="rId22"/>
    <p:sldId id="329" r:id="rId23"/>
    <p:sldId id="318" r:id="rId24"/>
    <p:sldId id="326" r:id="rId25"/>
    <p:sldId id="327" r:id="rId26"/>
    <p:sldId id="319" r:id="rId27"/>
    <p:sldId id="328" r:id="rId28"/>
    <p:sldId id="352" r:id="rId29"/>
    <p:sldId id="263" r:id="rId30"/>
    <p:sldId id="302" r:id="rId31"/>
    <p:sldId id="332" r:id="rId32"/>
    <p:sldId id="344" r:id="rId33"/>
    <p:sldId id="351" r:id="rId34"/>
    <p:sldId id="331" r:id="rId35"/>
    <p:sldId id="334" r:id="rId36"/>
    <p:sldId id="336" r:id="rId37"/>
    <p:sldId id="337" r:id="rId38"/>
    <p:sldId id="338" r:id="rId39"/>
    <p:sldId id="339" r:id="rId40"/>
    <p:sldId id="335" r:id="rId41"/>
    <p:sldId id="353" r:id="rId42"/>
    <p:sldId id="268" r:id="rId43"/>
    <p:sldId id="340" r:id="rId44"/>
    <p:sldId id="341" r:id="rId45"/>
    <p:sldId id="360" r:id="rId46"/>
    <p:sldId id="342" r:id="rId47"/>
    <p:sldId id="355" r:id="rId48"/>
    <p:sldId id="357" r:id="rId49"/>
    <p:sldId id="358" r:id="rId50"/>
    <p:sldId id="314" r:id="rId51"/>
    <p:sldId id="264" r:id="rId52"/>
    <p:sldId id="345" r:id="rId53"/>
    <p:sldId id="346" r:id="rId54"/>
    <p:sldId id="303" r:id="rId55"/>
    <p:sldId id="310" r:id="rId56"/>
    <p:sldId id="311" r:id="rId57"/>
    <p:sldId id="289" r:id="rId58"/>
    <p:sldId id="312" r:id="rId59"/>
    <p:sldId id="309" r:id="rId60"/>
    <p:sldId id="290" r:id="rId61"/>
    <p:sldId id="304" r:id="rId62"/>
    <p:sldId id="313" r:id="rId63"/>
    <p:sldId id="265" r:id="rId64"/>
    <p:sldId id="273" r:id="rId65"/>
    <p:sldId id="269" r:id="rId6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6633"/>
    <a:srgbClr val="008000"/>
    <a:srgbClr val="B2B2B2"/>
    <a:srgbClr val="EAEAEA"/>
    <a:srgbClr val="FF3300"/>
    <a:srgbClr val="0000FF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75" d="100"/>
          <a:sy n="75" d="100"/>
        </p:scale>
        <p:origin x="-2664" y="-79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712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066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 smtClean="0"/>
              <a:t>Click to edit Master text styles</a:t>
            </a:r>
          </a:p>
          <a:p>
            <a:pPr lvl="1"/>
            <a:r>
              <a:rPr lang="en-US" altLang="zh-CN" noProof="0" smtClean="0"/>
              <a:t>Second level</a:t>
            </a:r>
          </a:p>
          <a:p>
            <a:pPr lvl="2"/>
            <a:r>
              <a:rPr lang="en-US" altLang="zh-CN" noProof="0" smtClean="0"/>
              <a:t>Third level</a:t>
            </a:r>
          </a:p>
          <a:p>
            <a:pPr lvl="3"/>
            <a:r>
              <a:rPr lang="en-US" altLang="zh-CN" noProof="0" smtClean="0"/>
              <a:t>Fourth level</a:t>
            </a:r>
          </a:p>
          <a:p>
            <a:pPr lvl="4"/>
            <a:r>
              <a:rPr lang="en-US" altLang="zh-CN" noProof="0" smtClean="0"/>
              <a:t>Fifth level</a:t>
            </a: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6FA21340-DBF0-4FAC-9DE2-FD6DB24B56C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0487B8A-27EE-417B-8EA7-1B4C1D43B967}" type="slidenum">
              <a:rPr lang="en-US" altLang="zh-CN"/>
              <a:pPr/>
              <a:t>1</a:t>
            </a:fld>
            <a:endParaRPr lang="en-US" altLang="zh-CN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3DC2E91-B9C7-45C3-A459-FE210F5018AE}" type="slidenum">
              <a:rPr lang="en-US" altLang="zh-CN"/>
              <a:pPr/>
              <a:t>10</a:t>
            </a:fld>
            <a:endParaRPr lang="en-US" altLang="zh-CN"/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B9F9D1A-9AA7-4BFA-83FD-019F7A19E05A}" type="slidenum">
              <a:rPr lang="en-US" altLang="zh-CN"/>
              <a:pPr/>
              <a:t>11</a:t>
            </a:fld>
            <a:endParaRPr lang="en-US" altLang="zh-CN"/>
          </a:p>
        </p:txBody>
      </p:sp>
      <p:sp>
        <p:nvSpPr>
          <p:cNvPr id="81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ABBA695-D16D-4268-B171-0F3AABC64004}" type="slidenum">
              <a:rPr lang="en-US" altLang="zh-CN"/>
              <a:pPr/>
              <a:t>12</a:t>
            </a:fld>
            <a:endParaRPr lang="en-US" altLang="zh-CN"/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8C04076-DBED-4CFA-A308-874C54D6F626}" type="slidenum">
              <a:rPr lang="en-US" altLang="zh-CN"/>
              <a:pPr/>
              <a:t>13</a:t>
            </a:fld>
            <a:endParaRPr lang="en-US" altLang="zh-CN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BE00A48-799C-4EC2-9F79-E4F24C955A93}" type="slidenum">
              <a:rPr lang="en-US" altLang="zh-CN"/>
              <a:pPr/>
              <a:t>14</a:t>
            </a:fld>
            <a:endParaRPr lang="en-US" altLang="zh-CN"/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63AFC53-75A6-4D9F-A371-D2810170C937}" type="slidenum">
              <a:rPr lang="en-US" altLang="zh-CN"/>
              <a:pPr/>
              <a:t>15</a:t>
            </a:fld>
            <a:endParaRPr lang="en-US" altLang="zh-CN"/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4221D01-F6B3-4453-B9B5-B93D7E56B9B4}" type="slidenum">
              <a:rPr lang="en-US" altLang="zh-CN"/>
              <a:pPr/>
              <a:t>16</a:t>
            </a:fld>
            <a:endParaRPr lang="en-US" altLang="zh-CN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63392D9-53CE-4D5F-838C-058106AA26E1}" type="slidenum">
              <a:rPr lang="en-US" altLang="zh-CN"/>
              <a:pPr/>
              <a:t>17</a:t>
            </a:fld>
            <a:endParaRPr lang="en-US" altLang="zh-CN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D7FB54D-8244-49A4-8F8F-59D2F523E8DF}" type="slidenum">
              <a:rPr lang="en-US" altLang="zh-CN"/>
              <a:pPr/>
              <a:t>18</a:t>
            </a:fld>
            <a:endParaRPr lang="en-US" altLang="zh-CN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80A3EBF-95CC-4ADE-B778-58650AFBD872}" type="slidenum">
              <a:rPr lang="en-US" altLang="zh-CN"/>
              <a:pPr/>
              <a:t>19</a:t>
            </a:fld>
            <a:endParaRPr lang="en-US" altLang="zh-CN"/>
          </a:p>
        </p:txBody>
      </p:sp>
      <p:sp>
        <p:nvSpPr>
          <p:cNvPr id="901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5A2B6A4-4C80-4C7E-933A-A420BB8B49D1}" type="slidenum">
              <a:rPr lang="en-US" altLang="zh-CN"/>
              <a:pPr/>
              <a:t>2</a:t>
            </a:fld>
            <a:endParaRPr lang="en-US" altLang="zh-CN"/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B7A5E0C-CF1B-4B68-952C-6C3BC75C33E8}" type="slidenum">
              <a:rPr lang="en-US" altLang="zh-CN"/>
              <a:pPr/>
              <a:t>20</a:t>
            </a:fld>
            <a:endParaRPr lang="en-US" altLang="zh-CN"/>
          </a:p>
        </p:txBody>
      </p:sp>
      <p:sp>
        <p:nvSpPr>
          <p:cNvPr id="911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9C9F668-3D45-467F-8C39-E65FAF1C7043}" type="slidenum">
              <a:rPr lang="en-US" altLang="zh-CN"/>
              <a:pPr/>
              <a:t>21</a:t>
            </a:fld>
            <a:endParaRPr lang="en-US" altLang="zh-CN"/>
          </a:p>
        </p:txBody>
      </p:sp>
      <p:sp>
        <p:nvSpPr>
          <p:cNvPr id="921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489C95B-A127-41F1-BFF3-CE5781E09815}" type="slidenum">
              <a:rPr lang="en-US" altLang="zh-CN"/>
              <a:pPr/>
              <a:t>22</a:t>
            </a:fld>
            <a:endParaRPr lang="en-US" altLang="zh-CN"/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31AB5C9-C8F5-4CC2-B92F-0D9AB81C793B}" type="slidenum">
              <a:rPr lang="en-US" altLang="zh-CN"/>
              <a:pPr/>
              <a:t>23</a:t>
            </a:fld>
            <a:endParaRPr lang="en-US" altLang="zh-CN"/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621E0E8-4C6C-4485-929A-FC1BA2CAFCAB}" type="slidenum">
              <a:rPr lang="en-US" altLang="zh-CN"/>
              <a:pPr/>
              <a:t>24</a:t>
            </a:fld>
            <a:endParaRPr lang="en-US" altLang="zh-CN"/>
          </a:p>
        </p:txBody>
      </p:sp>
      <p:sp>
        <p:nvSpPr>
          <p:cNvPr id="95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7ECE0D-50B2-4C39-B1E6-318848DB9182}" type="slidenum">
              <a:rPr lang="en-US" altLang="zh-CN"/>
              <a:pPr/>
              <a:t>25</a:t>
            </a:fld>
            <a:endParaRPr lang="en-US" altLang="zh-CN"/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02DC757-2E95-4D04-B499-BFB647533ECD}" type="slidenum">
              <a:rPr lang="en-US" altLang="zh-CN"/>
              <a:pPr/>
              <a:t>26</a:t>
            </a:fld>
            <a:endParaRPr lang="en-US" altLang="zh-CN"/>
          </a:p>
        </p:txBody>
      </p:sp>
      <p:sp>
        <p:nvSpPr>
          <p:cNvPr id="97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3EF08F7-2A72-43AB-BCC5-3AFF61E50FFF}" type="slidenum">
              <a:rPr lang="en-US" altLang="zh-CN"/>
              <a:pPr/>
              <a:t>27</a:t>
            </a:fld>
            <a:endParaRPr lang="en-US" altLang="zh-CN"/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A4677B9-9ABD-4E27-A453-0605F53E31AF}" type="slidenum">
              <a:rPr lang="en-US" altLang="zh-CN"/>
              <a:pPr/>
              <a:t>28</a:t>
            </a:fld>
            <a:endParaRPr lang="en-US" altLang="zh-CN"/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C3D0113-6895-4946-91A1-2B0B1E16F76D}" type="slidenum">
              <a:rPr lang="en-US" altLang="zh-CN"/>
              <a:pPr/>
              <a:t>29</a:t>
            </a:fld>
            <a:endParaRPr lang="en-US" altLang="zh-CN"/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454473E-10C8-438E-90A8-949EC8E37112}" type="slidenum">
              <a:rPr lang="en-US" altLang="zh-CN"/>
              <a:pPr/>
              <a:t>3</a:t>
            </a:fld>
            <a:endParaRPr lang="en-US" altLang="zh-CN"/>
          </a:p>
        </p:txBody>
      </p:sp>
      <p:sp>
        <p:nvSpPr>
          <p:cNvPr id="737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B5BAE82-7F67-4833-86E3-C67BAF067059}" type="slidenum">
              <a:rPr lang="en-US" altLang="zh-CN"/>
              <a:pPr/>
              <a:t>30</a:t>
            </a:fld>
            <a:endParaRPr lang="en-US" altLang="zh-CN"/>
          </a:p>
        </p:txBody>
      </p:sp>
      <p:sp>
        <p:nvSpPr>
          <p:cNvPr id="1024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7ECF74F-7A06-4C95-924D-9E31385FE2E3}" type="slidenum">
              <a:rPr lang="en-US" altLang="zh-CN"/>
              <a:pPr/>
              <a:t>31</a:t>
            </a:fld>
            <a:endParaRPr lang="en-US" altLang="zh-CN"/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3D1DCD1-92E7-41AD-989F-7DCB5A7E4CCD}" type="slidenum">
              <a:rPr lang="en-US" altLang="zh-CN"/>
              <a:pPr/>
              <a:t>32</a:t>
            </a:fld>
            <a:endParaRPr lang="en-US" altLang="zh-CN"/>
          </a:p>
        </p:txBody>
      </p:sp>
      <p:sp>
        <p:nvSpPr>
          <p:cNvPr id="1044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DA8946-FC63-40E5-8BEE-E8B11C70C70C}" type="slidenum">
              <a:rPr lang="en-US" altLang="zh-CN"/>
              <a:pPr/>
              <a:t>33</a:t>
            </a:fld>
            <a:endParaRPr lang="en-US" altLang="zh-CN"/>
          </a:p>
        </p:txBody>
      </p:sp>
      <p:sp>
        <p:nvSpPr>
          <p:cNvPr id="1054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BBD43BC-D9BE-40F1-898D-A727DDB7EC25}" type="slidenum">
              <a:rPr lang="en-US" altLang="zh-CN"/>
              <a:pPr/>
              <a:t>34</a:t>
            </a:fld>
            <a:endParaRPr lang="en-US" altLang="zh-CN"/>
          </a:p>
        </p:txBody>
      </p:sp>
      <p:sp>
        <p:nvSpPr>
          <p:cNvPr id="1064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5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B1FDC29-6B29-4AF3-B31C-660FD1FBE8DB}" type="slidenum">
              <a:rPr lang="en-US" altLang="zh-CN"/>
              <a:pPr/>
              <a:t>35</a:t>
            </a:fld>
            <a:endParaRPr lang="en-US" altLang="zh-CN"/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DFF699E-2F63-41A1-B5DE-163B02463214}" type="slidenum">
              <a:rPr lang="en-US" altLang="zh-CN"/>
              <a:pPr/>
              <a:t>36</a:t>
            </a:fld>
            <a:endParaRPr lang="en-US" altLang="zh-CN"/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B7C7D7-B475-4AF8-BFF9-440D241C73ED}" type="slidenum">
              <a:rPr lang="en-US" altLang="zh-CN"/>
              <a:pPr/>
              <a:t>37</a:t>
            </a:fld>
            <a:endParaRPr lang="en-US" altLang="zh-CN"/>
          </a:p>
        </p:txBody>
      </p:sp>
      <p:sp>
        <p:nvSpPr>
          <p:cNvPr id="1095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1983374-663C-4CB5-A575-66079A2A28BE}" type="slidenum">
              <a:rPr lang="en-US" altLang="zh-CN"/>
              <a:pPr/>
              <a:t>38</a:t>
            </a:fld>
            <a:endParaRPr lang="en-US" altLang="zh-CN"/>
          </a:p>
        </p:txBody>
      </p:sp>
      <p:sp>
        <p:nvSpPr>
          <p:cNvPr id="1105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AFC238A-E81C-4EA0-9901-43DAEF266DCF}" type="slidenum">
              <a:rPr lang="en-US" altLang="zh-CN"/>
              <a:pPr/>
              <a:t>39</a:t>
            </a:fld>
            <a:endParaRPr lang="en-US" altLang="zh-CN"/>
          </a:p>
        </p:txBody>
      </p:sp>
      <p:sp>
        <p:nvSpPr>
          <p:cNvPr id="1116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6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703AED3-4F07-4110-B769-4A613DCD147A}" type="slidenum">
              <a:rPr lang="en-US" altLang="zh-CN"/>
              <a:pPr/>
              <a:t>4</a:t>
            </a:fld>
            <a:endParaRPr lang="en-US" altLang="zh-CN"/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8CB52C9-2002-4F0A-BAB9-852F7BF6E2CC}" type="slidenum">
              <a:rPr lang="en-US" altLang="zh-CN"/>
              <a:pPr/>
              <a:t>40</a:t>
            </a:fld>
            <a:endParaRPr lang="en-US" altLang="zh-CN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871FE6B-456F-40F8-8C4A-AF0DB7CCE2B0}" type="slidenum">
              <a:rPr lang="en-US" altLang="zh-CN"/>
              <a:pPr/>
              <a:t>41</a:t>
            </a:fld>
            <a:endParaRPr lang="en-US" altLang="zh-CN"/>
          </a:p>
        </p:txBody>
      </p:sp>
      <p:sp>
        <p:nvSpPr>
          <p:cNvPr id="1136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D09454B-D615-4F4A-A5D1-1CD279D11734}" type="slidenum">
              <a:rPr lang="en-US" altLang="zh-CN"/>
              <a:pPr/>
              <a:t>42</a:t>
            </a:fld>
            <a:endParaRPr lang="en-US" altLang="zh-CN"/>
          </a:p>
        </p:txBody>
      </p:sp>
      <p:sp>
        <p:nvSpPr>
          <p:cNvPr id="1146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F7D4784-4652-4A80-A5D6-A9019F664F6A}" type="slidenum">
              <a:rPr lang="en-US" altLang="zh-CN"/>
              <a:pPr/>
              <a:t>43</a:t>
            </a:fld>
            <a:endParaRPr lang="en-US" altLang="zh-CN"/>
          </a:p>
        </p:txBody>
      </p:sp>
      <p:sp>
        <p:nvSpPr>
          <p:cNvPr id="1157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57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359EFFA-4068-4019-B45A-E5E06CA7F946}" type="slidenum">
              <a:rPr lang="en-US" altLang="zh-CN"/>
              <a:pPr/>
              <a:t>44</a:t>
            </a:fld>
            <a:endParaRPr lang="en-US" altLang="zh-CN"/>
          </a:p>
        </p:txBody>
      </p:sp>
      <p:sp>
        <p:nvSpPr>
          <p:cNvPr id="1167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00E8BDA-4B44-438E-BA7C-B611FF771D77}" type="slidenum">
              <a:rPr lang="en-US" altLang="zh-CN"/>
              <a:pPr/>
              <a:t>45</a:t>
            </a:fld>
            <a:endParaRPr lang="en-US" altLang="zh-CN"/>
          </a:p>
        </p:txBody>
      </p:sp>
      <p:sp>
        <p:nvSpPr>
          <p:cNvPr id="1177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776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0357ECB-3B00-4A2D-839D-277E4F0EF9B2}" type="slidenum">
              <a:rPr lang="en-US" altLang="zh-CN"/>
              <a:pPr/>
              <a:t>46</a:t>
            </a:fld>
            <a:endParaRPr lang="en-US" altLang="zh-CN"/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A4049C4-F037-4A86-BE4D-BDDA0BEB30C5}" type="slidenum">
              <a:rPr lang="en-US" altLang="zh-CN"/>
              <a:pPr/>
              <a:t>47</a:t>
            </a:fld>
            <a:endParaRPr lang="en-US" altLang="zh-CN"/>
          </a:p>
        </p:txBody>
      </p:sp>
      <p:sp>
        <p:nvSpPr>
          <p:cNvPr id="1198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8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DD27CEB-2D80-4942-B641-16FCF845EC1C}" type="slidenum">
              <a:rPr lang="en-US" altLang="zh-CN"/>
              <a:pPr/>
              <a:t>48</a:t>
            </a:fld>
            <a:endParaRPr lang="en-US" altLang="zh-CN"/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6061600-BE0F-4227-96F7-352C653DF107}" type="slidenum">
              <a:rPr lang="en-US" altLang="zh-CN"/>
              <a:pPr/>
              <a:t>49</a:t>
            </a:fld>
            <a:endParaRPr lang="en-US" altLang="zh-CN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A119006-C301-4DB3-B340-006D590A43A3}" type="slidenum">
              <a:rPr lang="en-US" altLang="zh-CN"/>
              <a:pPr/>
              <a:t>5</a:t>
            </a:fld>
            <a:endParaRPr lang="en-US" altLang="zh-CN"/>
          </a:p>
        </p:txBody>
      </p:sp>
      <p:sp>
        <p:nvSpPr>
          <p:cNvPr id="75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56E5894-11F3-46FE-BD7E-4E6D49EB2DCD}" type="slidenum">
              <a:rPr lang="en-US" altLang="zh-CN"/>
              <a:pPr/>
              <a:t>50</a:t>
            </a:fld>
            <a:endParaRPr lang="en-US" altLang="zh-CN"/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2789300-2ADC-4FC1-839C-CD7E721830CD}" type="slidenum">
              <a:rPr lang="en-US" altLang="zh-CN"/>
              <a:pPr/>
              <a:t>51</a:t>
            </a:fld>
            <a:endParaRPr lang="en-US" altLang="zh-CN"/>
          </a:p>
        </p:txBody>
      </p:sp>
      <p:sp>
        <p:nvSpPr>
          <p:cNvPr id="1249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9A4CE37-C03B-419C-B603-5E21D132D3AC}" type="slidenum">
              <a:rPr lang="en-US" altLang="zh-CN"/>
              <a:pPr/>
              <a:t>52</a:t>
            </a:fld>
            <a:endParaRPr lang="en-US" altLang="zh-CN"/>
          </a:p>
        </p:txBody>
      </p:sp>
      <p:sp>
        <p:nvSpPr>
          <p:cNvPr id="1259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59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64279BC-42DA-4373-B8ED-294BB1552542}" type="slidenum">
              <a:rPr lang="en-US" altLang="zh-CN"/>
              <a:pPr/>
              <a:t>53</a:t>
            </a:fld>
            <a:endParaRPr lang="en-US" altLang="zh-CN"/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D28B82F-D703-418B-8465-A146FD001569}" type="slidenum">
              <a:rPr lang="en-US" altLang="zh-CN"/>
              <a:pPr/>
              <a:t>54</a:t>
            </a:fld>
            <a:endParaRPr lang="en-US" altLang="zh-CN"/>
          </a:p>
        </p:txBody>
      </p:sp>
      <p:sp>
        <p:nvSpPr>
          <p:cNvPr id="1280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B3CF270-7FE6-48D4-B581-95EEE0DF461A}" type="slidenum">
              <a:rPr lang="en-US" altLang="zh-CN"/>
              <a:pPr/>
              <a:t>55</a:t>
            </a:fld>
            <a:endParaRPr lang="en-US" altLang="zh-CN"/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583119A-01A2-43CD-9182-D5CFB58551F6}" type="slidenum">
              <a:rPr lang="en-US" altLang="zh-CN"/>
              <a:pPr/>
              <a:t>56</a:t>
            </a:fld>
            <a:endParaRPr lang="en-US" altLang="zh-CN"/>
          </a:p>
        </p:txBody>
      </p:sp>
      <p:sp>
        <p:nvSpPr>
          <p:cNvPr id="1300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00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7F88A12-E7B9-43D5-8C31-47D27C499990}" type="slidenum">
              <a:rPr lang="en-US" altLang="zh-CN"/>
              <a:pPr/>
              <a:t>57</a:t>
            </a:fld>
            <a:endParaRPr lang="en-US" altLang="zh-CN"/>
          </a:p>
        </p:txBody>
      </p:sp>
      <p:sp>
        <p:nvSpPr>
          <p:cNvPr id="1310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10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6A34B67-8F47-4272-B379-6C92F27C29B3}" type="slidenum">
              <a:rPr lang="en-US" altLang="zh-CN"/>
              <a:pPr/>
              <a:t>58</a:t>
            </a:fld>
            <a:endParaRPr lang="en-US" altLang="zh-CN"/>
          </a:p>
        </p:txBody>
      </p:sp>
      <p:sp>
        <p:nvSpPr>
          <p:cNvPr id="132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21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04EC90-868C-4735-B795-BBCB688E01E6}" type="slidenum">
              <a:rPr lang="en-US" altLang="zh-CN"/>
              <a:pPr/>
              <a:t>59</a:t>
            </a:fld>
            <a:endParaRPr lang="en-US" altLang="zh-CN"/>
          </a:p>
        </p:txBody>
      </p:sp>
      <p:sp>
        <p:nvSpPr>
          <p:cNvPr id="133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3680721-A7B5-4CCA-842F-1C420D3825AE}" type="slidenum">
              <a:rPr lang="en-US" altLang="zh-CN"/>
              <a:pPr/>
              <a:t>6</a:t>
            </a:fld>
            <a:endParaRPr lang="en-US" altLang="zh-CN"/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19C467D-7697-4C97-9143-AE3DA08C9C59}" type="slidenum">
              <a:rPr lang="en-US" altLang="zh-CN"/>
              <a:pPr/>
              <a:t>60</a:t>
            </a:fld>
            <a:endParaRPr lang="en-US" altLang="zh-CN"/>
          </a:p>
        </p:txBody>
      </p:sp>
      <p:sp>
        <p:nvSpPr>
          <p:cNvPr id="134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41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9BD8866-406E-4056-A467-1ADA03BBB268}" type="slidenum">
              <a:rPr lang="en-US" altLang="zh-CN"/>
              <a:pPr/>
              <a:t>61</a:t>
            </a:fld>
            <a:endParaRPr lang="en-US" altLang="zh-CN"/>
          </a:p>
        </p:txBody>
      </p:sp>
      <p:sp>
        <p:nvSpPr>
          <p:cNvPr id="135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5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4ECE6DE-185A-44AB-AA4C-EA16EB0D45AD}" type="slidenum">
              <a:rPr lang="en-US" altLang="zh-CN"/>
              <a:pPr/>
              <a:t>62</a:t>
            </a:fld>
            <a:endParaRPr lang="en-US" altLang="zh-CN"/>
          </a:p>
        </p:txBody>
      </p:sp>
      <p:sp>
        <p:nvSpPr>
          <p:cNvPr id="136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6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E7D5918-2588-44FA-B624-E01C036B3776}" type="slidenum">
              <a:rPr lang="en-US" altLang="zh-CN"/>
              <a:pPr/>
              <a:t>63</a:t>
            </a:fld>
            <a:endParaRPr lang="en-US" altLang="zh-CN"/>
          </a:p>
        </p:txBody>
      </p:sp>
      <p:sp>
        <p:nvSpPr>
          <p:cNvPr id="137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72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1A61ABD-19D4-4517-99C4-C45D8AAF8F31}" type="slidenum">
              <a:rPr lang="en-US" altLang="zh-CN"/>
              <a:pPr/>
              <a:t>64</a:t>
            </a:fld>
            <a:endParaRPr lang="en-US" altLang="zh-CN"/>
          </a:p>
        </p:txBody>
      </p:sp>
      <p:sp>
        <p:nvSpPr>
          <p:cNvPr id="138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8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87878A2-F091-4999-B58A-A744524B3A79}" type="slidenum">
              <a:rPr lang="en-US" altLang="zh-CN"/>
              <a:pPr/>
              <a:t>65</a:t>
            </a:fld>
            <a:endParaRPr lang="en-US" altLang="zh-CN"/>
          </a:p>
        </p:txBody>
      </p:sp>
      <p:sp>
        <p:nvSpPr>
          <p:cNvPr id="139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9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99780AE-B8A3-4060-B262-D0231A80FABB}" type="slidenum">
              <a:rPr lang="en-US" altLang="zh-CN"/>
              <a:pPr/>
              <a:t>7</a:t>
            </a:fld>
            <a:endParaRPr lang="en-US" altLang="zh-CN"/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C990304-E502-4B46-8605-2DD78AFAC924}" type="slidenum">
              <a:rPr lang="en-US" altLang="zh-CN"/>
              <a:pPr/>
              <a:t>8</a:t>
            </a:fld>
            <a:endParaRPr lang="en-US" altLang="zh-CN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7FC7D1C-EB70-43D4-9D02-0D63EFAFE91B}" type="slidenum">
              <a:rPr lang="en-US" altLang="zh-CN"/>
              <a:pPr/>
              <a:t>9</a:t>
            </a:fld>
            <a:endParaRPr lang="en-US" altLang="zh-CN"/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altLang="zh-CN" smtClean="0"/>
              <a:t>Click to edit Master subtitle style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C03966-D6FD-4DDD-A95C-2C7993E51B9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68B59A-4620-4A5F-B4D4-D69E4C2F80E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03E136-5671-4AA7-9BB5-F44999DD91E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A02324-2D41-452E-A7C6-89502392E87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309577-EEFF-4D12-A7EE-88AD1DC7930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7F456A-00AF-44E6-8D70-638C0D0130F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0C9B42-DC4F-4955-8A6B-AF74C68745B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2C1126-23CC-4559-B546-BAC515D1D40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DB2DEA-3332-4DF6-A348-197FA3F2EA8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CDADD9-0D46-47CA-920C-89B128D4345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C5A6F0-F7F6-4A9C-8DDB-0901B41F09C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76B167-671D-4E4A-9477-929F3CC6BFD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076587-E52D-4E7F-9C09-8E517355C7C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smtClean="0">
                <a:ea typeface="宋体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smtClean="0">
                <a:ea typeface="宋体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600" smtClean="0">
                <a:ea typeface="宋体" charset="-122"/>
              </a:defRPr>
            </a:lvl1pPr>
          </a:lstStyle>
          <a:p>
            <a:pPr>
              <a:defRPr/>
            </a:pPr>
            <a:fld id="{FE160EA6-A35E-4F72-A219-BD66FDF9DC9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sc.edu/machines/tcs/lemieux.htm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4.vml"/><Relationship Id="rId5" Type="http://schemas.openxmlformats.org/officeDocument/2006/relationships/oleObject" Target="../embeddings/oleObject5.bin"/><Relationship Id="rId4" Type="http://schemas.openxmlformats.org/officeDocument/2006/relationships/oleObject" Target="../embeddings/oleObject4.bin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1.bin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oleObject" Target="../embeddings/oleObject2.bin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5.vml"/><Relationship Id="rId4" Type="http://schemas.openxmlformats.org/officeDocument/2006/relationships/oleObject" Target="../embeddings/oleObject6.bin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oleObject" Target="../embeddings/oleObject3.bin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6.vml"/><Relationship Id="rId4" Type="http://schemas.openxmlformats.org/officeDocument/2006/relationships/oleObject" Target="../embeddings/oleObject7.bin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5.xml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7.vml"/><Relationship Id="rId5" Type="http://schemas.openxmlformats.org/officeDocument/2006/relationships/oleObject" Target="../embeddings/oleObject9.bin"/><Relationship Id="rId4" Type="http://schemas.openxmlformats.org/officeDocument/2006/relationships/oleObject" Target="../embeddings/oleObject8.bin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81800" y="6248400"/>
            <a:ext cx="2133600" cy="476250"/>
          </a:xfrm>
          <a:noFill/>
        </p:spPr>
        <p:txBody>
          <a:bodyPr/>
          <a:lstStyle/>
          <a:p>
            <a:fld id="{57A9D7A2-D357-4730-B71E-B18EDB52AADE}" type="slidenum">
              <a:rPr lang="en-US" altLang="zh-CN">
                <a:ea typeface="宋体" pitchFamily="2" charset="-122"/>
              </a:rPr>
              <a:pPr/>
              <a:t>1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9219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981200"/>
            <a:ext cx="7772400" cy="1470025"/>
          </a:xfrm>
        </p:spPr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Multi-core architectures</a:t>
            </a:r>
          </a:p>
        </p:txBody>
      </p:sp>
      <p:sp>
        <p:nvSpPr>
          <p:cNvPr id="9220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altLang="zh-CN" dirty="0" err="1" smtClean="0">
                <a:ea typeface="宋体" pitchFamily="2" charset="-122"/>
              </a:rPr>
              <a:t>Zonghua</a:t>
            </a:r>
            <a:r>
              <a:rPr lang="en-US" altLang="zh-CN" dirty="0" smtClean="0">
                <a:ea typeface="宋体" pitchFamily="2" charset="-122"/>
              </a:rPr>
              <a:t> </a:t>
            </a:r>
            <a:r>
              <a:rPr lang="en-US" altLang="zh-CN" dirty="0" err="1" smtClean="0">
                <a:ea typeface="宋体" pitchFamily="2" charset="-122"/>
              </a:rPr>
              <a:t>Gu</a:t>
            </a:r>
            <a:endParaRPr lang="en-US" altLang="zh-CN" dirty="0" smtClean="0">
              <a:ea typeface="宋体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447800" y="6400800"/>
            <a:ext cx="6781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en-US" altLang="zh-CN" sz="1400" dirty="0" smtClean="0">
                <a:ea typeface="宋体" pitchFamily="2" charset="-122"/>
              </a:rPr>
              <a:t>Acknowledgement: Slides taken from </a:t>
            </a:r>
            <a:r>
              <a:rPr lang="en-US" altLang="zh-CN" sz="1400" dirty="0" err="1" smtClean="0">
                <a:ea typeface="宋体" pitchFamily="2" charset="-122"/>
              </a:rPr>
              <a:t>Jernej</a:t>
            </a:r>
            <a:r>
              <a:rPr lang="en-US" altLang="zh-CN" sz="1400" dirty="0" smtClean="0">
                <a:ea typeface="宋体" pitchFamily="2" charset="-122"/>
              </a:rPr>
              <a:t> </a:t>
            </a:r>
            <a:r>
              <a:rPr lang="en-US" altLang="zh-CN" sz="1400" dirty="0" err="1" smtClean="0">
                <a:ea typeface="宋体" pitchFamily="2" charset="-122"/>
              </a:rPr>
              <a:t>Barbic’s</a:t>
            </a:r>
            <a:r>
              <a:rPr lang="en-US" altLang="zh-CN" sz="1400" dirty="0" smtClean="0">
                <a:ea typeface="宋体" pitchFamily="2" charset="-122"/>
              </a:rPr>
              <a:t> lecture notes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586AFC8A-514C-4884-B2A1-6F9870477E0C}" type="slidenum">
              <a:rPr lang="en-US" altLang="zh-CN">
                <a:ea typeface="宋体" pitchFamily="2" charset="-122"/>
              </a:rPr>
              <a:pPr/>
              <a:t>10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153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Instruction-level parallelism</a:t>
            </a:r>
          </a:p>
        </p:txBody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Parallelism at the machine-instruction level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The processor can re-order, pipeline instructions, split them into microinstructions, do aggressive branch prediction, etc.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Instruction-level parallelism enabled rapid increases in processor speeds over the last 15 years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CCC1DC3D-111F-455E-8FB6-FFF834026057}" type="slidenum">
              <a:rPr lang="en-US" altLang="zh-CN">
                <a:ea typeface="宋体" pitchFamily="2" charset="-122"/>
              </a:rPr>
              <a:pPr/>
              <a:t>11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Thread-level parallelism (TLP)</a:t>
            </a:r>
          </a:p>
        </p:txBody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1371600"/>
            <a:ext cx="8686800" cy="4876800"/>
          </a:xfrm>
        </p:spPr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This is parallelism on a more coarser scale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Server can serve each client in a separate thread (Web server, database server)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A computer game can do AI, graphics, and physics in three separate threads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Single-core superscalar processors cannot fully exploit TLP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Multi-core architectures are the next step in processor evolution: explicitly exploiting TLP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7F2CBBE-279B-4F70-92D0-501524EACC3D}" type="slidenum">
              <a:rPr lang="en-US" altLang="zh-CN">
                <a:ea typeface="宋体" pitchFamily="2" charset="-122"/>
              </a:rPr>
              <a:pPr/>
              <a:t>12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174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4000" smtClean="0">
                <a:ea typeface="宋体" pitchFamily="2" charset="-122"/>
              </a:rPr>
              <a:t>General context: Multiprocessors</a:t>
            </a:r>
          </a:p>
        </p:txBody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Multiprocessor is any 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computer with several 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processors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zh-CN" smtClean="0">
              <a:ea typeface="宋体" pitchFamily="2" charset="-122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SIMD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Single instruction, multiple data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Modern graphics cards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MIMD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Multiple instructions, multiple data</a:t>
            </a:r>
          </a:p>
          <a:p>
            <a:pPr eaLnBrk="1" hangingPunct="1">
              <a:lnSpc>
                <a:spcPct val="90000"/>
              </a:lnSpc>
            </a:pPr>
            <a:endParaRPr lang="en-US" altLang="zh-CN" smtClean="0">
              <a:ea typeface="宋体" pitchFamily="2" charset="-122"/>
            </a:endParaRPr>
          </a:p>
        </p:txBody>
      </p:sp>
      <p:pic>
        <p:nvPicPr>
          <p:cNvPr id="17413" name="Picture 5" descr="A picture of lemieux">
            <a:hlinkClick r:id="rId3"/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334000" y="1600200"/>
            <a:ext cx="3333750" cy="2314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414" name="Text Box 6"/>
          <p:cNvSpPr txBox="1">
            <a:spLocks noChangeArrowheads="1"/>
          </p:cNvSpPr>
          <p:nvPr/>
        </p:nvSpPr>
        <p:spPr bwMode="auto">
          <a:xfrm>
            <a:off x="6973888" y="4038600"/>
            <a:ext cx="1874837" cy="119062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/>
            <a:r>
              <a:rPr lang="en-US" altLang="zh-CN">
                <a:ea typeface="宋体" pitchFamily="2" charset="-122"/>
              </a:rPr>
              <a:t>Lemieux cluster,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Pittsburgh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supercomputing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center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ED6FD675-86C8-46A2-A20C-D8BD26AECDAD}" type="slidenum">
              <a:rPr lang="en-US" altLang="zh-CN">
                <a:ea typeface="宋体" pitchFamily="2" charset="-122"/>
              </a:rPr>
              <a:pPr/>
              <a:t>13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184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Multiprocessor memory types</a:t>
            </a:r>
          </a:p>
        </p:txBody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Shared memory: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In this model, there is one (large) common shared memory for all processors</a:t>
            </a:r>
          </a:p>
          <a:p>
            <a:pPr eaLnBrk="1" hangingPunct="1"/>
            <a:endParaRPr lang="en-US" altLang="zh-CN" smtClean="0">
              <a:ea typeface="宋体" pitchFamily="2" charset="-122"/>
            </a:endParaRP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Distributed memory: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In this model, each processor has its own (small) local memory, and its content is not replicated anywhere else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A4454EC6-6AA4-445E-8DDD-10119AE1D598}" type="slidenum">
              <a:rPr lang="en-US" altLang="zh-CN">
                <a:ea typeface="宋体" pitchFamily="2" charset="-122"/>
              </a:rPr>
              <a:pPr/>
              <a:t>14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91440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CN" sz="4000" smtClean="0">
                <a:ea typeface="宋体" pitchFamily="2" charset="-122"/>
              </a:rPr>
              <a:t>Multi-core processor is a special kind of a multiprocessor:</a:t>
            </a:r>
            <a:br>
              <a:rPr lang="en-US" altLang="zh-CN" sz="4000" smtClean="0">
                <a:ea typeface="宋体" pitchFamily="2" charset="-122"/>
              </a:rPr>
            </a:br>
            <a:r>
              <a:rPr lang="en-US" altLang="zh-CN" sz="3600" smtClean="0">
                <a:solidFill>
                  <a:srgbClr val="008000"/>
                </a:solidFill>
                <a:ea typeface="宋体" pitchFamily="2" charset="-122"/>
              </a:rPr>
              <a:t>All processors are on the same chip</a:t>
            </a:r>
            <a:br>
              <a:rPr lang="en-US" altLang="zh-CN" sz="3600" smtClean="0">
                <a:solidFill>
                  <a:srgbClr val="008000"/>
                </a:solidFill>
                <a:ea typeface="宋体" pitchFamily="2" charset="-122"/>
              </a:rPr>
            </a:br>
            <a:endParaRPr lang="en-US" altLang="zh-CN" smtClean="0">
              <a:solidFill>
                <a:srgbClr val="008000"/>
              </a:solidFill>
              <a:ea typeface="宋体" pitchFamily="2" charset="-122"/>
            </a:endParaRPr>
          </a:p>
        </p:txBody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2514600"/>
            <a:ext cx="8229600" cy="2971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CN" sz="2800" smtClean="0">
                <a:ea typeface="宋体" pitchFamily="2" charset="-122"/>
              </a:rPr>
              <a:t>Multi-core processors are MIMD:</a:t>
            </a:r>
            <a:br>
              <a:rPr lang="en-US" altLang="zh-CN" sz="2800" smtClean="0">
                <a:ea typeface="宋体" pitchFamily="2" charset="-122"/>
              </a:rPr>
            </a:br>
            <a:r>
              <a:rPr lang="en-US" altLang="zh-CN" sz="2800" smtClean="0">
                <a:ea typeface="宋体" pitchFamily="2" charset="-122"/>
              </a:rPr>
              <a:t>Different cores execute different threads (</a:t>
            </a:r>
            <a:r>
              <a:rPr lang="en-US" altLang="zh-CN" sz="2800" smtClean="0">
                <a:solidFill>
                  <a:srgbClr val="FF3300"/>
                </a:solidFill>
                <a:ea typeface="宋体" pitchFamily="2" charset="-122"/>
              </a:rPr>
              <a:t>M</a:t>
            </a:r>
            <a:r>
              <a:rPr lang="en-US" altLang="zh-CN" sz="2800" smtClean="0">
                <a:ea typeface="宋体" pitchFamily="2" charset="-122"/>
              </a:rPr>
              <a:t>ultiple </a:t>
            </a:r>
            <a:r>
              <a:rPr lang="en-US" altLang="zh-CN" sz="2800" smtClean="0">
                <a:solidFill>
                  <a:srgbClr val="FF3300"/>
                </a:solidFill>
                <a:ea typeface="宋体" pitchFamily="2" charset="-122"/>
              </a:rPr>
              <a:t>I</a:t>
            </a:r>
            <a:r>
              <a:rPr lang="en-US" altLang="zh-CN" sz="2800" smtClean="0">
                <a:ea typeface="宋体" pitchFamily="2" charset="-122"/>
              </a:rPr>
              <a:t>nstructions), operating on different parts of memory (</a:t>
            </a:r>
            <a:r>
              <a:rPr lang="en-US" altLang="zh-CN" sz="2800" smtClean="0">
                <a:solidFill>
                  <a:srgbClr val="FF3300"/>
                </a:solidFill>
                <a:ea typeface="宋体" pitchFamily="2" charset="-122"/>
              </a:rPr>
              <a:t>M</a:t>
            </a:r>
            <a:r>
              <a:rPr lang="en-US" altLang="zh-CN" sz="2800" smtClean="0">
                <a:ea typeface="宋体" pitchFamily="2" charset="-122"/>
              </a:rPr>
              <a:t>ultiple </a:t>
            </a:r>
            <a:r>
              <a:rPr lang="en-US" altLang="zh-CN" sz="2800" smtClean="0">
                <a:solidFill>
                  <a:srgbClr val="FF3300"/>
                </a:solidFill>
                <a:ea typeface="宋体" pitchFamily="2" charset="-122"/>
              </a:rPr>
              <a:t>D</a:t>
            </a:r>
            <a:r>
              <a:rPr lang="en-US" altLang="zh-CN" sz="2800" smtClean="0">
                <a:ea typeface="宋体" pitchFamily="2" charset="-122"/>
              </a:rPr>
              <a:t>ata).</a:t>
            </a:r>
          </a:p>
          <a:p>
            <a:pPr eaLnBrk="1" hangingPunct="1">
              <a:lnSpc>
                <a:spcPct val="90000"/>
              </a:lnSpc>
            </a:pPr>
            <a:endParaRPr lang="en-US" altLang="zh-CN" sz="2800" smtClean="0">
              <a:solidFill>
                <a:srgbClr val="008000"/>
              </a:solidFill>
              <a:ea typeface="宋体" pitchFamily="2" charset="-122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CN" sz="2800" smtClean="0">
                <a:ea typeface="宋体" pitchFamily="2" charset="-122"/>
              </a:rPr>
              <a:t>Multi-core is a shared memory multiprocessor:</a:t>
            </a:r>
            <a:br>
              <a:rPr lang="en-US" altLang="zh-CN" sz="2800" smtClean="0">
                <a:ea typeface="宋体" pitchFamily="2" charset="-122"/>
              </a:rPr>
            </a:br>
            <a:r>
              <a:rPr lang="en-US" altLang="zh-CN" sz="2800" smtClean="0">
                <a:solidFill>
                  <a:srgbClr val="008000"/>
                </a:solidFill>
                <a:ea typeface="宋体" pitchFamily="2" charset="-122"/>
              </a:rPr>
              <a:t>All cores share the same memory</a:t>
            </a:r>
          </a:p>
          <a:p>
            <a:pPr eaLnBrk="1" hangingPunct="1">
              <a:lnSpc>
                <a:spcPct val="90000"/>
              </a:lnSpc>
            </a:pPr>
            <a:endParaRPr lang="en-US" altLang="zh-CN" sz="2800" smtClean="0"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Slide Number Placeholder 7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EF9FFF7C-5388-4048-A02D-07473662C82C}" type="slidenum">
              <a:rPr lang="en-US" altLang="zh-CN">
                <a:ea typeface="宋体" pitchFamily="2" charset="-122"/>
              </a:rPr>
              <a:pPr/>
              <a:t>15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4000" smtClean="0">
                <a:ea typeface="宋体" pitchFamily="2" charset="-122"/>
              </a:rPr>
              <a:t>What applications benefit </a:t>
            </a:r>
            <a:br>
              <a:rPr lang="en-US" altLang="zh-CN" sz="4000" smtClean="0">
                <a:ea typeface="宋体" pitchFamily="2" charset="-122"/>
              </a:rPr>
            </a:br>
            <a:r>
              <a:rPr lang="en-US" altLang="zh-CN" sz="4000" smtClean="0">
                <a:ea typeface="宋体" pitchFamily="2" charset="-122"/>
              </a:rPr>
              <a:t>from multi-core?</a:t>
            </a:r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600200"/>
            <a:ext cx="5410200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CN" sz="2800" smtClean="0">
                <a:ea typeface="宋体" pitchFamily="2" charset="-122"/>
              </a:rPr>
              <a:t>Database servers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2800" smtClean="0">
                <a:ea typeface="宋体" pitchFamily="2" charset="-122"/>
              </a:rPr>
              <a:t>Web servers (Web commerce)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2800" smtClean="0">
                <a:ea typeface="宋体" pitchFamily="2" charset="-122"/>
              </a:rPr>
              <a:t>Compilers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2800" smtClean="0">
                <a:ea typeface="宋体" pitchFamily="2" charset="-122"/>
              </a:rPr>
              <a:t>Multimedia applications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2800" smtClean="0">
                <a:ea typeface="宋体" pitchFamily="2" charset="-122"/>
              </a:rPr>
              <a:t>Scientific applications, CAD/CAM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2800" smtClean="0">
                <a:ea typeface="宋体" pitchFamily="2" charset="-122"/>
              </a:rPr>
              <a:t>In general, applications with </a:t>
            </a:r>
            <a:br>
              <a:rPr lang="en-US" altLang="zh-CN" sz="2800" smtClean="0">
                <a:ea typeface="宋体" pitchFamily="2" charset="-122"/>
              </a:rPr>
            </a:br>
            <a:r>
              <a:rPr lang="en-US" altLang="zh-CN" sz="2800" i="1" smtClean="0">
                <a:ea typeface="宋体" pitchFamily="2" charset="-122"/>
              </a:rPr>
              <a:t>Thread-level parallelism</a:t>
            </a:r>
            <a:br>
              <a:rPr lang="en-US" altLang="zh-CN" sz="2800" i="1" smtClean="0">
                <a:ea typeface="宋体" pitchFamily="2" charset="-122"/>
              </a:rPr>
            </a:br>
            <a:r>
              <a:rPr lang="en-US" altLang="zh-CN" sz="2800" smtClean="0">
                <a:ea typeface="宋体" pitchFamily="2" charset="-122"/>
              </a:rPr>
              <a:t>(as opposed to instruction-level parallelism)</a:t>
            </a:r>
          </a:p>
        </p:txBody>
      </p:sp>
      <p:graphicFrame>
        <p:nvGraphicFramePr>
          <p:cNvPr id="4098" name="Object 4"/>
          <p:cNvGraphicFramePr>
            <a:graphicFrameLocks noChangeAspect="1"/>
          </p:cNvGraphicFramePr>
          <p:nvPr>
            <p:ph sz="quarter" idx="2"/>
          </p:nvPr>
        </p:nvGraphicFramePr>
        <p:xfrm>
          <a:off x="5756275" y="1795463"/>
          <a:ext cx="2128838" cy="2185987"/>
        </p:xfrm>
        <a:graphic>
          <a:graphicData uri="http://schemas.openxmlformats.org/presentationml/2006/ole">
            <p:oleObj spid="_x0000_s4098" name="Paint Shop Pro Image" r:id="rId4" imgW="5082927" imgH="5219512" progId="">
              <p:embed/>
            </p:oleObj>
          </a:graphicData>
        </a:graphic>
      </p:graphicFrame>
      <p:graphicFrame>
        <p:nvGraphicFramePr>
          <p:cNvPr id="4099" name="Object 14"/>
          <p:cNvGraphicFramePr>
            <a:graphicFrameLocks noChangeAspect="1"/>
          </p:cNvGraphicFramePr>
          <p:nvPr>
            <p:ph sz="quarter" idx="3"/>
          </p:nvPr>
        </p:nvGraphicFramePr>
        <p:xfrm>
          <a:off x="5638800" y="4191000"/>
          <a:ext cx="3429000" cy="1998663"/>
        </p:xfrm>
        <a:graphic>
          <a:graphicData uri="http://schemas.openxmlformats.org/presentationml/2006/ole">
            <p:oleObj spid="_x0000_s4099" name="Paint Shop Pro Image" r:id="rId5" imgW="9912195" imgH="5775610" progId="">
              <p:embed/>
            </p:oleObj>
          </a:graphicData>
        </a:graphic>
      </p:graphicFrame>
      <p:sp>
        <p:nvSpPr>
          <p:cNvPr id="4103" name="Text Box 15"/>
          <p:cNvSpPr txBox="1">
            <a:spLocks noChangeArrowheads="1"/>
          </p:cNvSpPr>
          <p:nvPr/>
        </p:nvSpPr>
        <p:spPr bwMode="auto">
          <a:xfrm>
            <a:off x="7854950" y="2286000"/>
            <a:ext cx="1289050" cy="119062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ea typeface="宋体" pitchFamily="2" charset="-122"/>
              </a:rPr>
              <a:t>Each can run on its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own core </a:t>
            </a:r>
            <a:br>
              <a:rPr lang="en-US" altLang="zh-CN">
                <a:ea typeface="宋体" pitchFamily="2" charset="-122"/>
              </a:rPr>
            </a:br>
            <a:endParaRPr lang="en-US" altLang="zh-CN">
              <a:ea typeface="宋体" pitchFamily="2" charset="-122"/>
            </a:endParaRPr>
          </a:p>
        </p:txBody>
      </p:sp>
      <p:sp>
        <p:nvSpPr>
          <p:cNvPr id="4104" name="Line 16"/>
          <p:cNvSpPr>
            <a:spLocks noChangeShapeType="1"/>
          </p:cNvSpPr>
          <p:nvPr/>
        </p:nvSpPr>
        <p:spPr bwMode="auto">
          <a:xfrm flipH="1">
            <a:off x="8153400" y="3200400"/>
            <a:ext cx="304800" cy="914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105" name="Freeform 18"/>
          <p:cNvSpPr>
            <a:spLocks/>
          </p:cNvSpPr>
          <p:nvPr/>
        </p:nvSpPr>
        <p:spPr bwMode="auto">
          <a:xfrm>
            <a:off x="8077200" y="2057400"/>
            <a:ext cx="546100" cy="266700"/>
          </a:xfrm>
          <a:custGeom>
            <a:avLst/>
            <a:gdLst>
              <a:gd name="T0" fmla="*/ 336 w 344"/>
              <a:gd name="T1" fmla="*/ 168 h 168"/>
              <a:gd name="T2" fmla="*/ 288 w 344"/>
              <a:gd name="T3" fmla="*/ 24 h 168"/>
              <a:gd name="T4" fmla="*/ 0 w 344"/>
              <a:gd name="T5" fmla="*/ 24 h 168"/>
              <a:gd name="T6" fmla="*/ 0 60000 65536"/>
              <a:gd name="T7" fmla="*/ 0 60000 65536"/>
              <a:gd name="T8" fmla="*/ 0 60000 65536"/>
              <a:gd name="T9" fmla="*/ 0 w 344"/>
              <a:gd name="T10" fmla="*/ 0 h 168"/>
              <a:gd name="T11" fmla="*/ 344 w 344"/>
              <a:gd name="T12" fmla="*/ 168 h 16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44" h="168">
                <a:moveTo>
                  <a:pt x="336" y="168"/>
                </a:moveTo>
                <a:cubicBezTo>
                  <a:pt x="340" y="108"/>
                  <a:pt x="344" y="48"/>
                  <a:pt x="288" y="24"/>
                </a:cubicBezTo>
                <a:cubicBezTo>
                  <a:pt x="232" y="0"/>
                  <a:pt x="116" y="12"/>
                  <a:pt x="0" y="24"/>
                </a:cubicBezTo>
              </a:path>
            </a:pathLst>
          </a:custGeom>
          <a:noFill/>
          <a:ln w="25400">
            <a:solidFill>
              <a:schemeClr val="tx1"/>
            </a:solidFill>
            <a:round/>
            <a:headEnd/>
            <a:tailEnd type="triangle" w="lg" len="lg"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F23E059D-FD57-439D-877D-A17C76DAE509}" type="slidenum">
              <a:rPr lang="en-US" altLang="zh-CN">
                <a:ea typeface="宋体" pitchFamily="2" charset="-122"/>
              </a:rPr>
              <a:pPr/>
              <a:t>16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204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4000" smtClean="0">
                <a:ea typeface="宋体" pitchFamily="2" charset="-122"/>
              </a:rPr>
              <a:t>More examples</a:t>
            </a:r>
          </a:p>
        </p:txBody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Editing a photo while recording a TV show through a digital video recorder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Downloading software while running an anti-virus program 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“Anything that can be threaded today will map efficiently to multi-core”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BUT: some applications difficult to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parallelize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08E33ECF-D717-4BDA-9D7D-3E478329DBF8}" type="slidenum">
              <a:rPr lang="en-US" altLang="zh-CN">
                <a:ea typeface="宋体" pitchFamily="2" charset="-122"/>
              </a:rPr>
              <a:pPr/>
              <a:t>17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200" smtClean="0">
                <a:ea typeface="宋体" pitchFamily="2" charset="-122"/>
              </a:rPr>
              <a:t>A technique complementary to multi-core:</a:t>
            </a:r>
            <a:br>
              <a:rPr lang="en-US" altLang="zh-CN" sz="3200" smtClean="0">
                <a:ea typeface="宋体" pitchFamily="2" charset="-122"/>
              </a:rPr>
            </a:br>
            <a:r>
              <a:rPr lang="en-US" altLang="zh-CN" sz="3200" smtClean="0">
                <a:ea typeface="宋体" pitchFamily="2" charset="-122"/>
              </a:rPr>
              <a:t>Simultaneous multithreading</a:t>
            </a:r>
            <a:r>
              <a:rPr lang="en-US" altLang="zh-CN" sz="4000" smtClean="0">
                <a:ea typeface="宋体" pitchFamily="2" charset="-122"/>
              </a:rPr>
              <a:t> </a:t>
            </a:r>
          </a:p>
        </p:txBody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Problem addressed: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The processor pipeline 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can get stalled: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Waiting for the result 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of a long floating point 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(or integer) operation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Waiting for data to 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arrive from memory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mtClean="0">
                <a:ea typeface="宋体" pitchFamily="2" charset="-122"/>
              </a:rPr>
              <a:t>   Other execution units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wait unused</a:t>
            </a:r>
          </a:p>
        </p:txBody>
      </p:sp>
      <p:grpSp>
        <p:nvGrpSpPr>
          <p:cNvPr id="21509" name="Group 32"/>
          <p:cNvGrpSpPr>
            <a:grpSpLocks/>
          </p:cNvGrpSpPr>
          <p:nvPr/>
        </p:nvGrpSpPr>
        <p:grpSpPr bwMode="auto">
          <a:xfrm>
            <a:off x="5105400" y="1676400"/>
            <a:ext cx="3808413" cy="4354513"/>
            <a:chOff x="1297" y="1104"/>
            <a:chExt cx="2399" cy="2743"/>
          </a:xfrm>
        </p:grpSpPr>
        <p:sp>
          <p:nvSpPr>
            <p:cNvPr id="21511" name="Text Box 33"/>
            <p:cNvSpPr txBox="1">
              <a:spLocks noChangeArrowheads="1"/>
            </p:cNvSpPr>
            <p:nvPr/>
          </p:nvSpPr>
          <p:spPr bwMode="auto">
            <a:xfrm>
              <a:off x="1920" y="3600"/>
              <a:ext cx="1084" cy="247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BTB and I-TLB</a:t>
              </a:r>
            </a:p>
          </p:txBody>
        </p:sp>
        <p:sp>
          <p:nvSpPr>
            <p:cNvPr id="21512" name="Text Box 34"/>
            <p:cNvSpPr txBox="1">
              <a:spLocks noChangeArrowheads="1"/>
            </p:cNvSpPr>
            <p:nvPr/>
          </p:nvSpPr>
          <p:spPr bwMode="auto">
            <a:xfrm>
              <a:off x="2112" y="3264"/>
              <a:ext cx="676" cy="247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Decoder</a:t>
              </a:r>
            </a:p>
          </p:txBody>
        </p:sp>
        <p:sp>
          <p:nvSpPr>
            <p:cNvPr id="21513" name="Text Box 35"/>
            <p:cNvSpPr txBox="1">
              <a:spLocks noChangeArrowheads="1"/>
            </p:cNvSpPr>
            <p:nvPr/>
          </p:nvSpPr>
          <p:spPr bwMode="auto">
            <a:xfrm>
              <a:off x="2134" y="2943"/>
              <a:ext cx="890" cy="228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altLang="zh-CN" sz="1600">
                  <a:ea typeface="宋体" pitchFamily="2" charset="-122"/>
                </a:rPr>
                <a:t>Trace Cache</a:t>
              </a:r>
            </a:p>
          </p:txBody>
        </p:sp>
        <p:sp>
          <p:nvSpPr>
            <p:cNvPr id="21514" name="Text Box 36"/>
            <p:cNvSpPr txBox="1">
              <a:spLocks noChangeArrowheads="1"/>
            </p:cNvSpPr>
            <p:nvPr/>
          </p:nvSpPr>
          <p:spPr bwMode="auto">
            <a:xfrm>
              <a:off x="1920" y="2592"/>
              <a:ext cx="1028" cy="247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Rename/Alloc</a:t>
              </a:r>
            </a:p>
          </p:txBody>
        </p:sp>
        <p:sp>
          <p:nvSpPr>
            <p:cNvPr id="21515" name="Text Box 37"/>
            <p:cNvSpPr txBox="1">
              <a:spLocks noChangeArrowheads="1"/>
            </p:cNvSpPr>
            <p:nvPr/>
          </p:nvSpPr>
          <p:spPr bwMode="auto">
            <a:xfrm>
              <a:off x="1968" y="2256"/>
              <a:ext cx="909" cy="247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Uop queues</a:t>
              </a:r>
            </a:p>
          </p:txBody>
        </p:sp>
        <p:sp>
          <p:nvSpPr>
            <p:cNvPr id="21516" name="Text Box 38"/>
            <p:cNvSpPr txBox="1">
              <a:spLocks noChangeArrowheads="1"/>
            </p:cNvSpPr>
            <p:nvPr/>
          </p:nvSpPr>
          <p:spPr bwMode="auto">
            <a:xfrm>
              <a:off x="1968" y="1920"/>
              <a:ext cx="852" cy="247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Schedulers</a:t>
              </a:r>
            </a:p>
          </p:txBody>
        </p:sp>
        <p:sp>
          <p:nvSpPr>
            <p:cNvPr id="21517" name="Text Box 39"/>
            <p:cNvSpPr txBox="1">
              <a:spLocks noChangeArrowheads="1"/>
            </p:cNvSpPr>
            <p:nvPr/>
          </p:nvSpPr>
          <p:spPr bwMode="auto">
            <a:xfrm>
              <a:off x="1655" y="1488"/>
              <a:ext cx="718" cy="26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US" altLang="zh-CN" sz="2000">
                  <a:ea typeface="宋体" pitchFamily="2" charset="-122"/>
                </a:rPr>
                <a:t>Integer</a:t>
              </a:r>
            </a:p>
          </p:txBody>
        </p:sp>
        <p:sp>
          <p:nvSpPr>
            <p:cNvPr id="21518" name="Text Box 40"/>
            <p:cNvSpPr txBox="1">
              <a:spLocks noChangeArrowheads="1"/>
            </p:cNvSpPr>
            <p:nvPr/>
          </p:nvSpPr>
          <p:spPr bwMode="auto">
            <a:xfrm>
              <a:off x="2433" y="1488"/>
              <a:ext cx="1119" cy="26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US" altLang="zh-CN" sz="2000">
                  <a:ea typeface="宋体" pitchFamily="2" charset="-122"/>
                </a:rPr>
                <a:t>Floating Point</a:t>
              </a:r>
            </a:p>
          </p:txBody>
        </p:sp>
        <p:sp>
          <p:nvSpPr>
            <p:cNvPr id="21519" name="Text Box 41"/>
            <p:cNvSpPr txBox="1">
              <a:spLocks noChangeArrowheads="1"/>
            </p:cNvSpPr>
            <p:nvPr/>
          </p:nvSpPr>
          <p:spPr bwMode="auto">
            <a:xfrm>
              <a:off x="1824" y="1104"/>
              <a:ext cx="1356" cy="247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L1 D-Cache D-TLB</a:t>
              </a:r>
            </a:p>
          </p:txBody>
        </p:sp>
        <p:sp>
          <p:nvSpPr>
            <p:cNvPr id="21520" name="Text Box 42"/>
            <p:cNvSpPr txBox="1">
              <a:spLocks noChangeArrowheads="1"/>
            </p:cNvSpPr>
            <p:nvPr/>
          </p:nvSpPr>
          <p:spPr bwMode="auto">
            <a:xfrm>
              <a:off x="3168" y="2943"/>
              <a:ext cx="528" cy="382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altLang="zh-CN" sz="1600">
                  <a:ea typeface="宋体" pitchFamily="2" charset="-122"/>
                </a:rPr>
                <a:t>uCode </a:t>
              </a:r>
              <a:br>
                <a:rPr lang="en-US" altLang="zh-CN" sz="1600">
                  <a:ea typeface="宋体" pitchFamily="2" charset="-122"/>
                </a:rPr>
              </a:br>
              <a:r>
                <a:rPr lang="en-US" altLang="zh-CN" sz="1600">
                  <a:ea typeface="宋体" pitchFamily="2" charset="-122"/>
                </a:rPr>
                <a:t>ROM</a:t>
              </a:r>
            </a:p>
          </p:txBody>
        </p:sp>
        <p:sp>
          <p:nvSpPr>
            <p:cNvPr id="21521" name="Text Box 43"/>
            <p:cNvSpPr txBox="1">
              <a:spLocks noChangeArrowheads="1"/>
            </p:cNvSpPr>
            <p:nvPr/>
          </p:nvSpPr>
          <p:spPr bwMode="auto">
            <a:xfrm>
              <a:off x="1632" y="2943"/>
              <a:ext cx="381" cy="228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 sz="1600">
                  <a:ea typeface="宋体" pitchFamily="2" charset="-122"/>
                </a:rPr>
                <a:t>BTB</a:t>
              </a:r>
            </a:p>
          </p:txBody>
        </p:sp>
        <p:sp>
          <p:nvSpPr>
            <p:cNvPr id="21522" name="Text Box 44"/>
            <p:cNvSpPr txBox="1">
              <a:spLocks noChangeArrowheads="1"/>
            </p:cNvSpPr>
            <p:nvPr/>
          </p:nvSpPr>
          <p:spPr bwMode="auto">
            <a:xfrm rot="-5400000">
              <a:off x="654" y="2257"/>
              <a:ext cx="1533" cy="247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L2 Cache and Control</a:t>
              </a:r>
            </a:p>
          </p:txBody>
        </p:sp>
        <p:sp>
          <p:nvSpPr>
            <p:cNvPr id="21523" name="Text Box 45"/>
            <p:cNvSpPr txBox="1">
              <a:spLocks noChangeArrowheads="1"/>
            </p:cNvSpPr>
            <p:nvPr/>
          </p:nvSpPr>
          <p:spPr bwMode="auto">
            <a:xfrm rot="-5400000">
              <a:off x="1231" y="3521"/>
              <a:ext cx="380" cy="247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Bus</a:t>
              </a:r>
            </a:p>
          </p:txBody>
        </p:sp>
        <p:sp>
          <p:nvSpPr>
            <p:cNvPr id="21524" name="Line 46"/>
            <p:cNvSpPr>
              <a:spLocks noChangeShapeType="1"/>
            </p:cNvSpPr>
            <p:nvPr/>
          </p:nvSpPr>
          <p:spPr bwMode="auto">
            <a:xfrm>
              <a:off x="1536" y="3744"/>
              <a:ext cx="37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5" name="Line 47"/>
            <p:cNvSpPr>
              <a:spLocks noChangeShapeType="1"/>
            </p:cNvSpPr>
            <p:nvPr/>
          </p:nvSpPr>
          <p:spPr bwMode="auto">
            <a:xfrm>
              <a:off x="1384" y="3141"/>
              <a:ext cx="2" cy="31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6" name="Line 48"/>
            <p:cNvSpPr>
              <a:spLocks noChangeShapeType="1"/>
            </p:cNvSpPr>
            <p:nvPr/>
          </p:nvSpPr>
          <p:spPr bwMode="auto">
            <a:xfrm flipV="1">
              <a:off x="2433" y="3504"/>
              <a:ext cx="0" cy="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7" name="Line 49"/>
            <p:cNvSpPr>
              <a:spLocks noChangeShapeType="1"/>
            </p:cNvSpPr>
            <p:nvPr/>
          </p:nvSpPr>
          <p:spPr bwMode="auto">
            <a:xfrm flipV="1">
              <a:off x="2433" y="3168"/>
              <a:ext cx="0" cy="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8" name="Line 50"/>
            <p:cNvSpPr>
              <a:spLocks noChangeShapeType="1"/>
            </p:cNvSpPr>
            <p:nvPr/>
          </p:nvSpPr>
          <p:spPr bwMode="auto">
            <a:xfrm>
              <a:off x="2003" y="3060"/>
              <a:ext cx="13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9" name="Line 51"/>
            <p:cNvSpPr>
              <a:spLocks noChangeShapeType="1"/>
            </p:cNvSpPr>
            <p:nvPr/>
          </p:nvSpPr>
          <p:spPr bwMode="auto">
            <a:xfrm>
              <a:off x="3024" y="3072"/>
              <a:ext cx="119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0" name="Line 52"/>
            <p:cNvSpPr>
              <a:spLocks noChangeShapeType="1"/>
            </p:cNvSpPr>
            <p:nvPr/>
          </p:nvSpPr>
          <p:spPr bwMode="auto">
            <a:xfrm flipV="1">
              <a:off x="2433" y="2832"/>
              <a:ext cx="0" cy="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1" name="Line 53"/>
            <p:cNvSpPr>
              <a:spLocks noChangeShapeType="1"/>
            </p:cNvSpPr>
            <p:nvPr/>
          </p:nvSpPr>
          <p:spPr bwMode="auto">
            <a:xfrm flipV="1">
              <a:off x="2433" y="2496"/>
              <a:ext cx="0" cy="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2" name="Line 54"/>
            <p:cNvSpPr>
              <a:spLocks noChangeShapeType="1"/>
            </p:cNvSpPr>
            <p:nvPr/>
          </p:nvSpPr>
          <p:spPr bwMode="auto">
            <a:xfrm flipV="1">
              <a:off x="2403" y="2160"/>
              <a:ext cx="0" cy="9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3" name="Line 55"/>
            <p:cNvSpPr>
              <a:spLocks noChangeShapeType="1"/>
            </p:cNvSpPr>
            <p:nvPr/>
          </p:nvSpPr>
          <p:spPr bwMode="auto">
            <a:xfrm flipV="1">
              <a:off x="2223" y="1776"/>
              <a:ext cx="0" cy="1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4" name="Line 56"/>
            <p:cNvSpPr>
              <a:spLocks noChangeShapeType="1"/>
            </p:cNvSpPr>
            <p:nvPr/>
          </p:nvSpPr>
          <p:spPr bwMode="auto">
            <a:xfrm flipV="1">
              <a:off x="2612" y="1776"/>
              <a:ext cx="0" cy="1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5" name="Line 57"/>
            <p:cNvSpPr>
              <a:spLocks noChangeShapeType="1"/>
            </p:cNvSpPr>
            <p:nvPr/>
          </p:nvSpPr>
          <p:spPr bwMode="auto">
            <a:xfrm flipV="1">
              <a:off x="2223" y="1344"/>
              <a:ext cx="0" cy="1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6" name="Line 58"/>
            <p:cNvSpPr>
              <a:spLocks noChangeShapeType="1"/>
            </p:cNvSpPr>
            <p:nvPr/>
          </p:nvSpPr>
          <p:spPr bwMode="auto">
            <a:xfrm flipV="1">
              <a:off x="2612" y="1344"/>
              <a:ext cx="0" cy="1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7" name="Line 59"/>
            <p:cNvSpPr>
              <a:spLocks noChangeShapeType="1"/>
            </p:cNvSpPr>
            <p:nvPr/>
          </p:nvSpPr>
          <p:spPr bwMode="auto">
            <a:xfrm>
              <a:off x="1386" y="1248"/>
              <a:ext cx="43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8" name="Line 60"/>
            <p:cNvSpPr>
              <a:spLocks noChangeShapeType="1"/>
            </p:cNvSpPr>
            <p:nvPr/>
          </p:nvSpPr>
          <p:spPr bwMode="auto">
            <a:xfrm flipH="1">
              <a:off x="1384" y="1248"/>
              <a:ext cx="2" cy="36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1510" name="Text Box 61"/>
          <p:cNvSpPr txBox="1">
            <a:spLocks noChangeArrowheads="1"/>
          </p:cNvSpPr>
          <p:nvPr/>
        </p:nvSpPr>
        <p:spPr bwMode="auto">
          <a:xfrm>
            <a:off x="7315200" y="6096000"/>
            <a:ext cx="1039813" cy="2746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1200">
                <a:ea typeface="宋体" pitchFamily="2" charset="-122"/>
              </a:rPr>
              <a:t>Source: Intel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63D8F728-9A4D-45EC-A4E2-DFB5144AC77B}" type="slidenum">
              <a:rPr lang="en-US" altLang="zh-CN">
                <a:ea typeface="宋体" pitchFamily="2" charset="-122"/>
              </a:rPr>
              <a:pPr/>
              <a:t>18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22531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" y="274638"/>
            <a:ext cx="8915400" cy="1143000"/>
          </a:xfrm>
        </p:spPr>
        <p:txBody>
          <a:bodyPr/>
          <a:lstStyle/>
          <a:p>
            <a:pPr eaLnBrk="1" hangingPunct="1"/>
            <a:r>
              <a:rPr lang="en-US" altLang="zh-CN" sz="4000" smtClean="0">
                <a:ea typeface="宋体" pitchFamily="2" charset="-122"/>
              </a:rPr>
              <a:t>Simultaneous multithreading (SMT)</a:t>
            </a:r>
          </a:p>
        </p:txBody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600200"/>
            <a:ext cx="8229600" cy="4525963"/>
          </a:xfrm>
        </p:spPr>
        <p:txBody>
          <a:bodyPr/>
          <a:lstStyle/>
          <a:p>
            <a:pPr eaLnBrk="1" hangingPunct="1"/>
            <a:r>
              <a:rPr lang="en-US" altLang="zh-CN" sz="2800" smtClean="0">
                <a:ea typeface="宋体" pitchFamily="2" charset="-122"/>
              </a:rPr>
              <a:t>Permits multiple independent threads to execute SIMULTANEOUSLY on the SAME core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Weaving together multiple “threads” 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on the same core</a:t>
            </a:r>
            <a:endParaRPr lang="en-US" altLang="zh-CN" sz="2800" smtClean="0">
              <a:ea typeface="宋体" pitchFamily="2" charset="-122"/>
            </a:endParaRPr>
          </a:p>
          <a:p>
            <a:pPr eaLnBrk="1" hangingPunct="1"/>
            <a:endParaRPr lang="en-US" altLang="zh-CN" sz="2800" smtClean="0">
              <a:ea typeface="宋体" pitchFamily="2" charset="-122"/>
            </a:endParaRPr>
          </a:p>
          <a:p>
            <a:pPr eaLnBrk="1" hangingPunct="1"/>
            <a:r>
              <a:rPr lang="en-US" altLang="zh-CN" sz="2800" smtClean="0">
                <a:ea typeface="宋体" pitchFamily="2" charset="-122"/>
              </a:rPr>
              <a:t>Example: if one thread is waiting for a floating point operation to complete, another thread can use the integer units</a:t>
            </a:r>
          </a:p>
          <a:p>
            <a:pPr eaLnBrk="1" hangingPunct="1"/>
            <a:endParaRPr lang="en-US" altLang="zh-CN" sz="2800" smtClean="0"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1E814858-2ED0-430C-B0DD-27AD23211B7B}" type="slidenum">
              <a:rPr lang="en-US" altLang="zh-CN">
                <a:ea typeface="宋体" pitchFamily="2" charset="-122"/>
              </a:rPr>
              <a:pPr/>
              <a:t>19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23555" name="Text Box 3"/>
          <p:cNvSpPr txBox="1">
            <a:spLocks noChangeArrowheads="1"/>
          </p:cNvSpPr>
          <p:nvPr/>
        </p:nvSpPr>
        <p:spPr bwMode="auto">
          <a:xfrm>
            <a:off x="4038600" y="5410200"/>
            <a:ext cx="17208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BTB and I-TLB</a:t>
            </a:r>
          </a:p>
        </p:txBody>
      </p:sp>
      <p:sp>
        <p:nvSpPr>
          <p:cNvPr id="23556" name="Text Box 4"/>
          <p:cNvSpPr txBox="1">
            <a:spLocks noChangeArrowheads="1"/>
          </p:cNvSpPr>
          <p:nvPr/>
        </p:nvSpPr>
        <p:spPr bwMode="auto">
          <a:xfrm>
            <a:off x="4343400" y="4876800"/>
            <a:ext cx="10731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Decoder</a:t>
            </a:r>
          </a:p>
        </p:txBody>
      </p:sp>
      <p:sp>
        <p:nvSpPr>
          <p:cNvPr id="23557" name="Text Box 5"/>
          <p:cNvSpPr txBox="1">
            <a:spLocks noChangeArrowheads="1"/>
          </p:cNvSpPr>
          <p:nvPr/>
        </p:nvSpPr>
        <p:spPr bwMode="auto">
          <a:xfrm>
            <a:off x="4114800" y="4343400"/>
            <a:ext cx="15176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Trace Cache</a:t>
            </a:r>
          </a:p>
        </p:txBody>
      </p:sp>
      <p:sp>
        <p:nvSpPr>
          <p:cNvPr id="23558" name="Text Box 6"/>
          <p:cNvSpPr txBox="1">
            <a:spLocks noChangeArrowheads="1"/>
          </p:cNvSpPr>
          <p:nvPr/>
        </p:nvSpPr>
        <p:spPr bwMode="auto">
          <a:xfrm>
            <a:off x="4038600" y="3810000"/>
            <a:ext cx="16319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Rename/Alloc</a:t>
            </a:r>
          </a:p>
        </p:txBody>
      </p:sp>
      <p:sp>
        <p:nvSpPr>
          <p:cNvPr id="23559" name="Text Box 7"/>
          <p:cNvSpPr txBox="1">
            <a:spLocks noChangeArrowheads="1"/>
          </p:cNvSpPr>
          <p:nvPr/>
        </p:nvSpPr>
        <p:spPr bwMode="auto">
          <a:xfrm>
            <a:off x="4114800" y="3276600"/>
            <a:ext cx="1443038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Uop queues</a:t>
            </a:r>
          </a:p>
        </p:txBody>
      </p:sp>
      <p:sp>
        <p:nvSpPr>
          <p:cNvPr id="23560" name="Text Box 8"/>
          <p:cNvSpPr txBox="1">
            <a:spLocks noChangeArrowheads="1"/>
          </p:cNvSpPr>
          <p:nvPr/>
        </p:nvSpPr>
        <p:spPr bwMode="auto">
          <a:xfrm>
            <a:off x="4162425" y="2743200"/>
            <a:ext cx="13525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Schedulers</a:t>
            </a:r>
          </a:p>
        </p:txBody>
      </p:sp>
      <p:sp>
        <p:nvSpPr>
          <p:cNvPr id="23561" name="Text Box 9"/>
          <p:cNvSpPr txBox="1">
            <a:spLocks noChangeArrowheads="1"/>
          </p:cNvSpPr>
          <p:nvPr/>
        </p:nvSpPr>
        <p:spPr bwMode="auto">
          <a:xfrm>
            <a:off x="2895600" y="2057400"/>
            <a:ext cx="1828800" cy="45243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200">
                <a:solidFill>
                  <a:srgbClr val="B2B2B2"/>
                </a:solidFill>
                <a:ea typeface="宋体" pitchFamily="2" charset="-122"/>
              </a:rPr>
              <a:t>Integer</a:t>
            </a:r>
          </a:p>
        </p:txBody>
      </p:sp>
      <p:sp>
        <p:nvSpPr>
          <p:cNvPr id="23562" name="Text Box 10"/>
          <p:cNvSpPr txBox="1">
            <a:spLocks noChangeArrowheads="1"/>
          </p:cNvSpPr>
          <p:nvPr/>
        </p:nvSpPr>
        <p:spPr bwMode="auto">
          <a:xfrm>
            <a:off x="4876800" y="2057400"/>
            <a:ext cx="2209800" cy="452438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200">
                <a:ea typeface="宋体" pitchFamily="2" charset="-122"/>
              </a:rPr>
              <a:t>Floating Point</a:t>
            </a:r>
          </a:p>
        </p:txBody>
      </p:sp>
      <p:sp>
        <p:nvSpPr>
          <p:cNvPr id="23563" name="Text Box 11"/>
          <p:cNvSpPr txBox="1">
            <a:spLocks noChangeArrowheads="1"/>
          </p:cNvSpPr>
          <p:nvPr/>
        </p:nvSpPr>
        <p:spPr bwMode="auto">
          <a:xfrm>
            <a:off x="3810000" y="1447800"/>
            <a:ext cx="21526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L1 D-Cache D-TLB</a:t>
            </a:r>
          </a:p>
        </p:txBody>
      </p:sp>
      <p:sp>
        <p:nvSpPr>
          <p:cNvPr id="23564" name="Text Box 12"/>
          <p:cNvSpPr txBox="1">
            <a:spLocks noChangeArrowheads="1"/>
          </p:cNvSpPr>
          <p:nvPr/>
        </p:nvSpPr>
        <p:spPr bwMode="auto">
          <a:xfrm>
            <a:off x="5943600" y="4343400"/>
            <a:ext cx="14795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uCode ROM</a:t>
            </a:r>
          </a:p>
        </p:txBody>
      </p:sp>
      <p:sp>
        <p:nvSpPr>
          <p:cNvPr id="23565" name="Text Box 13"/>
          <p:cNvSpPr txBox="1">
            <a:spLocks noChangeArrowheads="1"/>
          </p:cNvSpPr>
          <p:nvPr/>
        </p:nvSpPr>
        <p:spPr bwMode="auto">
          <a:xfrm>
            <a:off x="3124200" y="4343400"/>
            <a:ext cx="6540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BTB</a:t>
            </a:r>
          </a:p>
        </p:txBody>
      </p:sp>
      <p:sp>
        <p:nvSpPr>
          <p:cNvPr id="23566" name="Text Box 14"/>
          <p:cNvSpPr txBox="1">
            <a:spLocks noChangeArrowheads="1"/>
          </p:cNvSpPr>
          <p:nvPr/>
        </p:nvSpPr>
        <p:spPr bwMode="auto">
          <a:xfrm rot="-5400000">
            <a:off x="962025" y="3278188"/>
            <a:ext cx="2433638" cy="392112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L2 Cache and Control</a:t>
            </a:r>
          </a:p>
        </p:txBody>
      </p:sp>
      <p:sp>
        <p:nvSpPr>
          <p:cNvPr id="23567" name="Text Box 15"/>
          <p:cNvSpPr txBox="1">
            <a:spLocks noChangeArrowheads="1"/>
          </p:cNvSpPr>
          <p:nvPr/>
        </p:nvSpPr>
        <p:spPr bwMode="auto">
          <a:xfrm rot="-5400000">
            <a:off x="1875632" y="5287168"/>
            <a:ext cx="6032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Bus</a:t>
            </a:r>
          </a:p>
        </p:txBody>
      </p:sp>
      <p:sp>
        <p:nvSpPr>
          <p:cNvPr id="23568" name="Line 16"/>
          <p:cNvSpPr>
            <a:spLocks noChangeShapeType="1"/>
          </p:cNvSpPr>
          <p:nvPr/>
        </p:nvSpPr>
        <p:spPr bwMode="auto">
          <a:xfrm>
            <a:off x="2362200" y="5638800"/>
            <a:ext cx="16764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69" name="Line 17"/>
          <p:cNvSpPr>
            <a:spLocks noChangeShapeType="1"/>
          </p:cNvSpPr>
          <p:nvPr/>
        </p:nvSpPr>
        <p:spPr bwMode="auto">
          <a:xfrm>
            <a:off x="2205038" y="4681538"/>
            <a:ext cx="4762" cy="500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70" name="Line 18"/>
          <p:cNvSpPr>
            <a:spLocks noChangeShapeType="1"/>
          </p:cNvSpPr>
          <p:nvPr/>
        </p:nvSpPr>
        <p:spPr bwMode="auto">
          <a:xfrm flipV="1">
            <a:off x="4876800" y="52578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71" name="Line 19"/>
          <p:cNvSpPr>
            <a:spLocks noChangeShapeType="1"/>
          </p:cNvSpPr>
          <p:nvPr/>
        </p:nvSpPr>
        <p:spPr bwMode="auto">
          <a:xfrm flipV="1">
            <a:off x="4876800" y="47244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72" name="Line 20"/>
          <p:cNvSpPr>
            <a:spLocks noChangeShapeType="1"/>
          </p:cNvSpPr>
          <p:nvPr/>
        </p:nvSpPr>
        <p:spPr bwMode="auto">
          <a:xfrm>
            <a:off x="3781425" y="4552950"/>
            <a:ext cx="33813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73" name="Line 21"/>
          <p:cNvSpPr>
            <a:spLocks noChangeShapeType="1"/>
          </p:cNvSpPr>
          <p:nvPr/>
        </p:nvSpPr>
        <p:spPr bwMode="auto">
          <a:xfrm>
            <a:off x="5629275" y="4543425"/>
            <a:ext cx="3048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74" name="Line 22"/>
          <p:cNvSpPr>
            <a:spLocks noChangeShapeType="1"/>
          </p:cNvSpPr>
          <p:nvPr/>
        </p:nvSpPr>
        <p:spPr bwMode="auto">
          <a:xfrm flipV="1">
            <a:off x="4876800" y="41910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75" name="Line 23"/>
          <p:cNvSpPr>
            <a:spLocks noChangeShapeType="1"/>
          </p:cNvSpPr>
          <p:nvPr/>
        </p:nvSpPr>
        <p:spPr bwMode="auto">
          <a:xfrm flipV="1">
            <a:off x="4876800" y="36576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76" name="Line 24"/>
          <p:cNvSpPr>
            <a:spLocks noChangeShapeType="1"/>
          </p:cNvSpPr>
          <p:nvPr/>
        </p:nvSpPr>
        <p:spPr bwMode="auto">
          <a:xfrm flipV="1">
            <a:off x="4800600" y="31242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77" name="Line 25"/>
          <p:cNvSpPr>
            <a:spLocks noChangeShapeType="1"/>
          </p:cNvSpPr>
          <p:nvPr/>
        </p:nvSpPr>
        <p:spPr bwMode="auto">
          <a:xfrm flipV="1">
            <a:off x="4343400" y="25146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78" name="Line 26"/>
          <p:cNvSpPr>
            <a:spLocks noChangeShapeType="1"/>
          </p:cNvSpPr>
          <p:nvPr/>
        </p:nvSpPr>
        <p:spPr bwMode="auto">
          <a:xfrm flipV="1">
            <a:off x="5334000" y="25146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79" name="Line 27"/>
          <p:cNvSpPr>
            <a:spLocks noChangeShapeType="1"/>
          </p:cNvSpPr>
          <p:nvPr/>
        </p:nvSpPr>
        <p:spPr bwMode="auto">
          <a:xfrm flipV="1">
            <a:off x="4343400" y="18288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80" name="Line 28"/>
          <p:cNvSpPr>
            <a:spLocks noChangeShapeType="1"/>
          </p:cNvSpPr>
          <p:nvPr/>
        </p:nvSpPr>
        <p:spPr bwMode="auto">
          <a:xfrm flipV="1">
            <a:off x="5334000" y="18288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81" name="Line 29"/>
          <p:cNvSpPr>
            <a:spLocks noChangeShapeType="1"/>
          </p:cNvSpPr>
          <p:nvPr/>
        </p:nvSpPr>
        <p:spPr bwMode="auto">
          <a:xfrm>
            <a:off x="2209800" y="1676400"/>
            <a:ext cx="16002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82" name="Line 30"/>
          <p:cNvSpPr>
            <a:spLocks noChangeShapeType="1"/>
          </p:cNvSpPr>
          <p:nvPr/>
        </p:nvSpPr>
        <p:spPr bwMode="auto">
          <a:xfrm flipH="1">
            <a:off x="2205038" y="1676400"/>
            <a:ext cx="4762" cy="5810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83" name="Freeform 32"/>
          <p:cNvSpPr>
            <a:spLocks/>
          </p:cNvSpPr>
          <p:nvPr/>
        </p:nvSpPr>
        <p:spPr bwMode="auto">
          <a:xfrm>
            <a:off x="4940300" y="1600200"/>
            <a:ext cx="1155700" cy="4495800"/>
          </a:xfrm>
          <a:custGeom>
            <a:avLst/>
            <a:gdLst>
              <a:gd name="T0" fmla="*/ 104 w 728"/>
              <a:gd name="T1" fmla="*/ 2832 h 2832"/>
              <a:gd name="T2" fmla="*/ 104 w 728"/>
              <a:gd name="T3" fmla="*/ 1104 h 2832"/>
              <a:gd name="T4" fmla="*/ 728 w 728"/>
              <a:gd name="T5" fmla="*/ 0 h 2832"/>
              <a:gd name="T6" fmla="*/ 0 60000 65536"/>
              <a:gd name="T7" fmla="*/ 0 60000 65536"/>
              <a:gd name="T8" fmla="*/ 0 60000 65536"/>
              <a:gd name="T9" fmla="*/ 0 w 728"/>
              <a:gd name="T10" fmla="*/ 0 h 2832"/>
              <a:gd name="T11" fmla="*/ 728 w 728"/>
              <a:gd name="T12" fmla="*/ 2832 h 283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728" h="2832">
                <a:moveTo>
                  <a:pt x="104" y="2832"/>
                </a:moveTo>
                <a:cubicBezTo>
                  <a:pt x="52" y="2204"/>
                  <a:pt x="0" y="1576"/>
                  <a:pt x="104" y="1104"/>
                </a:cubicBezTo>
                <a:cubicBezTo>
                  <a:pt x="208" y="632"/>
                  <a:pt x="624" y="184"/>
                  <a:pt x="728" y="0"/>
                </a:cubicBezTo>
              </a:path>
            </a:pathLst>
          </a:custGeom>
          <a:noFill/>
          <a:ln w="3810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23584" name="Text Box 33"/>
          <p:cNvSpPr txBox="1">
            <a:spLocks noChangeArrowheads="1"/>
          </p:cNvSpPr>
          <p:nvPr/>
        </p:nvSpPr>
        <p:spPr bwMode="auto">
          <a:xfrm>
            <a:off x="5105400" y="6019800"/>
            <a:ext cx="2522538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Thread 1: floating point</a:t>
            </a:r>
          </a:p>
        </p:txBody>
      </p:sp>
      <p:sp>
        <p:nvSpPr>
          <p:cNvPr id="23585" name="Rectangle 36"/>
          <p:cNvSpPr>
            <a:spLocks noGrp="1" noChangeArrowheads="1"/>
          </p:cNvSpPr>
          <p:nvPr>
            <p:ph type="title"/>
          </p:nvPr>
        </p:nvSpPr>
        <p:spPr>
          <a:xfrm>
            <a:off x="457200" y="76200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altLang="zh-CN" sz="4000" smtClean="0">
                <a:ea typeface="宋体" pitchFamily="2" charset="-122"/>
              </a:rPr>
              <a:t>Without SMT, only a single thread can run at any given time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1A6CBAE3-01C8-4853-B9F1-EE65E3279D60}" type="slidenum">
              <a:rPr lang="en-US" altLang="zh-CN">
                <a:ea typeface="宋体" pitchFamily="2" charset="-122"/>
              </a:rPr>
              <a:pPr/>
              <a:t>2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Single-core computer</a:t>
            </a:r>
          </a:p>
        </p:txBody>
      </p:sp>
      <p:graphicFrame>
        <p:nvGraphicFramePr>
          <p:cNvPr id="1026" name="Object 8"/>
          <p:cNvGraphicFramePr>
            <a:graphicFrameLocks noChangeAspect="1"/>
          </p:cNvGraphicFramePr>
          <p:nvPr>
            <p:ph idx="1"/>
          </p:nvPr>
        </p:nvGraphicFramePr>
        <p:xfrm>
          <a:off x="762000" y="1447800"/>
          <a:ext cx="7213600" cy="4525963"/>
        </p:xfrm>
        <a:graphic>
          <a:graphicData uri="http://schemas.openxmlformats.org/presentationml/2006/ole">
            <p:oleObj spid="_x0000_s1026" name="Paint Shop Pro Image" r:id="rId4" imgW="9687805" imgH="6078049" progId="">
              <p:embed/>
            </p:oleObj>
          </a:graphicData>
        </a:graphic>
      </p:graphicFrame>
      <p:sp>
        <p:nvSpPr>
          <p:cNvPr id="1029" name="Rectangle 10"/>
          <p:cNvSpPr>
            <a:spLocks noChangeArrowheads="1"/>
          </p:cNvSpPr>
          <p:nvPr/>
        </p:nvSpPr>
        <p:spPr bwMode="auto">
          <a:xfrm>
            <a:off x="1295400" y="1371600"/>
            <a:ext cx="2819400" cy="2362200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FA795952-D6A5-4670-8C53-8A76E5CDC65D}" type="slidenum">
              <a:rPr lang="en-US" altLang="zh-CN">
                <a:ea typeface="宋体" pitchFamily="2" charset="-122"/>
              </a:rPr>
              <a:pPr/>
              <a:t>20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2457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CN" sz="4000" smtClean="0">
                <a:ea typeface="宋体" pitchFamily="2" charset="-122"/>
              </a:rPr>
              <a:t>Without SMT, only a single thread can run at any given time</a:t>
            </a:r>
          </a:p>
        </p:txBody>
      </p:sp>
      <p:sp>
        <p:nvSpPr>
          <p:cNvPr id="24580" name="Text Box 3"/>
          <p:cNvSpPr txBox="1">
            <a:spLocks noChangeArrowheads="1"/>
          </p:cNvSpPr>
          <p:nvPr/>
        </p:nvSpPr>
        <p:spPr bwMode="auto">
          <a:xfrm>
            <a:off x="4038600" y="5410200"/>
            <a:ext cx="17208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BTB and I-TLB</a:t>
            </a:r>
          </a:p>
        </p:txBody>
      </p:sp>
      <p:sp>
        <p:nvSpPr>
          <p:cNvPr id="24581" name="Text Box 4"/>
          <p:cNvSpPr txBox="1">
            <a:spLocks noChangeArrowheads="1"/>
          </p:cNvSpPr>
          <p:nvPr/>
        </p:nvSpPr>
        <p:spPr bwMode="auto">
          <a:xfrm>
            <a:off x="4343400" y="4876800"/>
            <a:ext cx="10731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Decoder</a:t>
            </a:r>
          </a:p>
        </p:txBody>
      </p:sp>
      <p:sp>
        <p:nvSpPr>
          <p:cNvPr id="24582" name="Text Box 5"/>
          <p:cNvSpPr txBox="1">
            <a:spLocks noChangeArrowheads="1"/>
          </p:cNvSpPr>
          <p:nvPr/>
        </p:nvSpPr>
        <p:spPr bwMode="auto">
          <a:xfrm>
            <a:off x="4114800" y="4343400"/>
            <a:ext cx="15176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Trace Cache</a:t>
            </a:r>
          </a:p>
        </p:txBody>
      </p:sp>
      <p:sp>
        <p:nvSpPr>
          <p:cNvPr id="24583" name="Text Box 6"/>
          <p:cNvSpPr txBox="1">
            <a:spLocks noChangeArrowheads="1"/>
          </p:cNvSpPr>
          <p:nvPr/>
        </p:nvSpPr>
        <p:spPr bwMode="auto">
          <a:xfrm>
            <a:off x="4038600" y="3810000"/>
            <a:ext cx="16319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Rename/Alloc</a:t>
            </a:r>
          </a:p>
        </p:txBody>
      </p:sp>
      <p:sp>
        <p:nvSpPr>
          <p:cNvPr id="24584" name="Text Box 7"/>
          <p:cNvSpPr txBox="1">
            <a:spLocks noChangeArrowheads="1"/>
          </p:cNvSpPr>
          <p:nvPr/>
        </p:nvSpPr>
        <p:spPr bwMode="auto">
          <a:xfrm>
            <a:off x="4114800" y="3276600"/>
            <a:ext cx="1443038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Uop queues</a:t>
            </a:r>
          </a:p>
        </p:txBody>
      </p:sp>
      <p:sp>
        <p:nvSpPr>
          <p:cNvPr id="24585" name="Text Box 8"/>
          <p:cNvSpPr txBox="1">
            <a:spLocks noChangeArrowheads="1"/>
          </p:cNvSpPr>
          <p:nvPr/>
        </p:nvSpPr>
        <p:spPr bwMode="auto">
          <a:xfrm>
            <a:off x="4162425" y="2743200"/>
            <a:ext cx="13525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Schedulers</a:t>
            </a:r>
          </a:p>
        </p:txBody>
      </p:sp>
      <p:sp>
        <p:nvSpPr>
          <p:cNvPr id="24586" name="Text Box 9"/>
          <p:cNvSpPr txBox="1">
            <a:spLocks noChangeArrowheads="1"/>
          </p:cNvSpPr>
          <p:nvPr/>
        </p:nvSpPr>
        <p:spPr bwMode="auto">
          <a:xfrm>
            <a:off x="2895600" y="2057400"/>
            <a:ext cx="1828800" cy="452438"/>
          </a:xfrm>
          <a:prstGeom prst="rect">
            <a:avLst/>
          </a:prstGeom>
          <a:noFill/>
          <a:ln w="25400">
            <a:solidFill>
              <a:srgbClr val="FF3300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200">
                <a:ea typeface="宋体" pitchFamily="2" charset="-122"/>
              </a:rPr>
              <a:t>Integer</a:t>
            </a:r>
          </a:p>
        </p:txBody>
      </p:sp>
      <p:sp>
        <p:nvSpPr>
          <p:cNvPr id="24587" name="Text Box 10"/>
          <p:cNvSpPr txBox="1">
            <a:spLocks noChangeArrowheads="1"/>
          </p:cNvSpPr>
          <p:nvPr/>
        </p:nvSpPr>
        <p:spPr bwMode="auto">
          <a:xfrm>
            <a:off x="4876800" y="2057400"/>
            <a:ext cx="2209800" cy="45243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200">
                <a:solidFill>
                  <a:srgbClr val="B2B2B2"/>
                </a:solidFill>
                <a:ea typeface="宋体" pitchFamily="2" charset="-122"/>
              </a:rPr>
              <a:t>Floating Point</a:t>
            </a:r>
          </a:p>
        </p:txBody>
      </p:sp>
      <p:sp>
        <p:nvSpPr>
          <p:cNvPr id="24588" name="Text Box 11"/>
          <p:cNvSpPr txBox="1">
            <a:spLocks noChangeArrowheads="1"/>
          </p:cNvSpPr>
          <p:nvPr/>
        </p:nvSpPr>
        <p:spPr bwMode="auto">
          <a:xfrm>
            <a:off x="3810000" y="1447800"/>
            <a:ext cx="21526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L1 D-Cache D-TLB</a:t>
            </a:r>
          </a:p>
        </p:txBody>
      </p:sp>
      <p:sp>
        <p:nvSpPr>
          <p:cNvPr id="24589" name="Text Box 12"/>
          <p:cNvSpPr txBox="1">
            <a:spLocks noChangeArrowheads="1"/>
          </p:cNvSpPr>
          <p:nvPr/>
        </p:nvSpPr>
        <p:spPr bwMode="auto">
          <a:xfrm>
            <a:off x="5943600" y="4343400"/>
            <a:ext cx="14795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uCode ROM</a:t>
            </a:r>
          </a:p>
        </p:txBody>
      </p:sp>
      <p:sp>
        <p:nvSpPr>
          <p:cNvPr id="24590" name="Text Box 13"/>
          <p:cNvSpPr txBox="1">
            <a:spLocks noChangeArrowheads="1"/>
          </p:cNvSpPr>
          <p:nvPr/>
        </p:nvSpPr>
        <p:spPr bwMode="auto">
          <a:xfrm>
            <a:off x="3124200" y="4343400"/>
            <a:ext cx="6540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BTB</a:t>
            </a:r>
          </a:p>
        </p:txBody>
      </p:sp>
      <p:sp>
        <p:nvSpPr>
          <p:cNvPr id="24591" name="Text Box 14"/>
          <p:cNvSpPr txBox="1">
            <a:spLocks noChangeArrowheads="1"/>
          </p:cNvSpPr>
          <p:nvPr/>
        </p:nvSpPr>
        <p:spPr bwMode="auto">
          <a:xfrm rot="-5400000">
            <a:off x="962025" y="3278188"/>
            <a:ext cx="2433638" cy="392112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L2 Cache and Control</a:t>
            </a:r>
          </a:p>
        </p:txBody>
      </p:sp>
      <p:sp>
        <p:nvSpPr>
          <p:cNvPr id="24592" name="Text Box 15"/>
          <p:cNvSpPr txBox="1">
            <a:spLocks noChangeArrowheads="1"/>
          </p:cNvSpPr>
          <p:nvPr/>
        </p:nvSpPr>
        <p:spPr bwMode="auto">
          <a:xfrm rot="-5400000">
            <a:off x="1875632" y="5287168"/>
            <a:ext cx="6032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Bus</a:t>
            </a:r>
          </a:p>
        </p:txBody>
      </p:sp>
      <p:sp>
        <p:nvSpPr>
          <p:cNvPr id="24593" name="Line 16"/>
          <p:cNvSpPr>
            <a:spLocks noChangeShapeType="1"/>
          </p:cNvSpPr>
          <p:nvPr/>
        </p:nvSpPr>
        <p:spPr bwMode="auto">
          <a:xfrm>
            <a:off x="2362200" y="5638800"/>
            <a:ext cx="16764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594" name="Line 17"/>
          <p:cNvSpPr>
            <a:spLocks noChangeShapeType="1"/>
          </p:cNvSpPr>
          <p:nvPr/>
        </p:nvSpPr>
        <p:spPr bwMode="auto">
          <a:xfrm>
            <a:off x="2205038" y="4681538"/>
            <a:ext cx="4762" cy="500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595" name="Line 18"/>
          <p:cNvSpPr>
            <a:spLocks noChangeShapeType="1"/>
          </p:cNvSpPr>
          <p:nvPr/>
        </p:nvSpPr>
        <p:spPr bwMode="auto">
          <a:xfrm flipV="1">
            <a:off x="4876800" y="52578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596" name="Line 19"/>
          <p:cNvSpPr>
            <a:spLocks noChangeShapeType="1"/>
          </p:cNvSpPr>
          <p:nvPr/>
        </p:nvSpPr>
        <p:spPr bwMode="auto">
          <a:xfrm flipV="1">
            <a:off x="4876800" y="47244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597" name="Line 20"/>
          <p:cNvSpPr>
            <a:spLocks noChangeShapeType="1"/>
          </p:cNvSpPr>
          <p:nvPr/>
        </p:nvSpPr>
        <p:spPr bwMode="auto">
          <a:xfrm>
            <a:off x="3781425" y="4552950"/>
            <a:ext cx="33813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598" name="Line 21"/>
          <p:cNvSpPr>
            <a:spLocks noChangeShapeType="1"/>
          </p:cNvSpPr>
          <p:nvPr/>
        </p:nvSpPr>
        <p:spPr bwMode="auto">
          <a:xfrm>
            <a:off x="5629275" y="4543425"/>
            <a:ext cx="3048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599" name="Line 22"/>
          <p:cNvSpPr>
            <a:spLocks noChangeShapeType="1"/>
          </p:cNvSpPr>
          <p:nvPr/>
        </p:nvSpPr>
        <p:spPr bwMode="auto">
          <a:xfrm flipV="1">
            <a:off x="4876800" y="41910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600" name="Line 23"/>
          <p:cNvSpPr>
            <a:spLocks noChangeShapeType="1"/>
          </p:cNvSpPr>
          <p:nvPr/>
        </p:nvSpPr>
        <p:spPr bwMode="auto">
          <a:xfrm flipV="1">
            <a:off x="4876800" y="36576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601" name="Line 24"/>
          <p:cNvSpPr>
            <a:spLocks noChangeShapeType="1"/>
          </p:cNvSpPr>
          <p:nvPr/>
        </p:nvSpPr>
        <p:spPr bwMode="auto">
          <a:xfrm flipV="1">
            <a:off x="4800600" y="31242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602" name="Line 25"/>
          <p:cNvSpPr>
            <a:spLocks noChangeShapeType="1"/>
          </p:cNvSpPr>
          <p:nvPr/>
        </p:nvSpPr>
        <p:spPr bwMode="auto">
          <a:xfrm flipV="1">
            <a:off x="4343400" y="25146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603" name="Line 26"/>
          <p:cNvSpPr>
            <a:spLocks noChangeShapeType="1"/>
          </p:cNvSpPr>
          <p:nvPr/>
        </p:nvSpPr>
        <p:spPr bwMode="auto">
          <a:xfrm flipV="1">
            <a:off x="5334000" y="25146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604" name="Line 27"/>
          <p:cNvSpPr>
            <a:spLocks noChangeShapeType="1"/>
          </p:cNvSpPr>
          <p:nvPr/>
        </p:nvSpPr>
        <p:spPr bwMode="auto">
          <a:xfrm flipV="1">
            <a:off x="4343400" y="18288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605" name="Line 28"/>
          <p:cNvSpPr>
            <a:spLocks noChangeShapeType="1"/>
          </p:cNvSpPr>
          <p:nvPr/>
        </p:nvSpPr>
        <p:spPr bwMode="auto">
          <a:xfrm flipV="1">
            <a:off x="5334000" y="18288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606" name="Line 29"/>
          <p:cNvSpPr>
            <a:spLocks noChangeShapeType="1"/>
          </p:cNvSpPr>
          <p:nvPr/>
        </p:nvSpPr>
        <p:spPr bwMode="auto">
          <a:xfrm>
            <a:off x="2209800" y="1676400"/>
            <a:ext cx="16002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607" name="Line 30"/>
          <p:cNvSpPr>
            <a:spLocks noChangeShapeType="1"/>
          </p:cNvSpPr>
          <p:nvPr/>
        </p:nvSpPr>
        <p:spPr bwMode="auto">
          <a:xfrm flipH="1">
            <a:off x="2205038" y="1676400"/>
            <a:ext cx="4762" cy="5810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608" name="Freeform 31"/>
          <p:cNvSpPr>
            <a:spLocks/>
          </p:cNvSpPr>
          <p:nvPr/>
        </p:nvSpPr>
        <p:spPr bwMode="auto">
          <a:xfrm>
            <a:off x="3429000" y="1524000"/>
            <a:ext cx="1422400" cy="4572000"/>
          </a:xfrm>
          <a:custGeom>
            <a:avLst/>
            <a:gdLst>
              <a:gd name="T0" fmla="*/ 768 w 896"/>
              <a:gd name="T1" fmla="*/ 2880 h 2880"/>
              <a:gd name="T2" fmla="*/ 768 w 896"/>
              <a:gd name="T3" fmla="*/ 1152 h 2880"/>
              <a:gd name="T4" fmla="*/ 0 w 896"/>
              <a:gd name="T5" fmla="*/ 0 h 2880"/>
              <a:gd name="T6" fmla="*/ 0 60000 65536"/>
              <a:gd name="T7" fmla="*/ 0 60000 65536"/>
              <a:gd name="T8" fmla="*/ 0 60000 65536"/>
              <a:gd name="T9" fmla="*/ 0 w 896"/>
              <a:gd name="T10" fmla="*/ 0 h 2880"/>
              <a:gd name="T11" fmla="*/ 896 w 896"/>
              <a:gd name="T12" fmla="*/ 2880 h 288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896" h="2880">
                <a:moveTo>
                  <a:pt x="768" y="2880"/>
                </a:moveTo>
                <a:cubicBezTo>
                  <a:pt x="832" y="2256"/>
                  <a:pt x="896" y="1632"/>
                  <a:pt x="768" y="1152"/>
                </a:cubicBezTo>
                <a:cubicBezTo>
                  <a:pt x="640" y="672"/>
                  <a:pt x="320" y="336"/>
                  <a:pt x="0" y="0"/>
                </a:cubicBezTo>
              </a:path>
            </a:pathLst>
          </a:custGeom>
          <a:noFill/>
          <a:ln w="38100">
            <a:solidFill>
              <a:srgbClr val="FF3300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24609" name="Text Box 34"/>
          <p:cNvSpPr txBox="1">
            <a:spLocks noChangeArrowheads="1"/>
          </p:cNvSpPr>
          <p:nvPr/>
        </p:nvSpPr>
        <p:spPr bwMode="auto">
          <a:xfrm>
            <a:off x="3429000" y="6019800"/>
            <a:ext cx="1900238" cy="64135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Thread 2:</a:t>
            </a:r>
            <a:br>
              <a:rPr lang="en-US" altLang="zh-CN">
                <a:solidFill>
                  <a:srgbClr val="FF3300"/>
                </a:solidFill>
                <a:ea typeface="宋体" pitchFamily="2" charset="-122"/>
              </a:rPr>
            </a:br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integer operation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1476655-D35D-470E-95D9-EB33B89FD909}" type="slidenum">
              <a:rPr lang="en-US" altLang="zh-CN">
                <a:ea typeface="宋体" pitchFamily="2" charset="-122"/>
              </a:rPr>
              <a:pPr/>
              <a:t>21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CN" sz="4000" smtClean="0">
                <a:ea typeface="宋体" pitchFamily="2" charset="-122"/>
              </a:rPr>
              <a:t>SMT processor: both threads can run concurrently</a:t>
            </a:r>
          </a:p>
        </p:txBody>
      </p:sp>
      <p:sp>
        <p:nvSpPr>
          <p:cNvPr id="25604" name="Text Box 3"/>
          <p:cNvSpPr txBox="1">
            <a:spLocks noChangeArrowheads="1"/>
          </p:cNvSpPr>
          <p:nvPr/>
        </p:nvSpPr>
        <p:spPr bwMode="auto">
          <a:xfrm>
            <a:off x="4038600" y="5410200"/>
            <a:ext cx="17208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BTB and I-TLB</a:t>
            </a:r>
          </a:p>
        </p:txBody>
      </p:sp>
      <p:sp>
        <p:nvSpPr>
          <p:cNvPr id="25605" name="Text Box 4"/>
          <p:cNvSpPr txBox="1">
            <a:spLocks noChangeArrowheads="1"/>
          </p:cNvSpPr>
          <p:nvPr/>
        </p:nvSpPr>
        <p:spPr bwMode="auto">
          <a:xfrm>
            <a:off x="4343400" y="4876800"/>
            <a:ext cx="10731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Decoder</a:t>
            </a:r>
          </a:p>
        </p:txBody>
      </p:sp>
      <p:sp>
        <p:nvSpPr>
          <p:cNvPr id="25606" name="Text Box 5"/>
          <p:cNvSpPr txBox="1">
            <a:spLocks noChangeArrowheads="1"/>
          </p:cNvSpPr>
          <p:nvPr/>
        </p:nvSpPr>
        <p:spPr bwMode="auto">
          <a:xfrm>
            <a:off x="4114800" y="4343400"/>
            <a:ext cx="15176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Trace Cache</a:t>
            </a:r>
          </a:p>
        </p:txBody>
      </p:sp>
      <p:sp>
        <p:nvSpPr>
          <p:cNvPr id="25607" name="Text Box 6"/>
          <p:cNvSpPr txBox="1">
            <a:spLocks noChangeArrowheads="1"/>
          </p:cNvSpPr>
          <p:nvPr/>
        </p:nvSpPr>
        <p:spPr bwMode="auto">
          <a:xfrm>
            <a:off x="4038600" y="3810000"/>
            <a:ext cx="16319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Rename/Alloc</a:t>
            </a:r>
          </a:p>
        </p:txBody>
      </p:sp>
      <p:sp>
        <p:nvSpPr>
          <p:cNvPr id="25608" name="Text Box 7"/>
          <p:cNvSpPr txBox="1">
            <a:spLocks noChangeArrowheads="1"/>
          </p:cNvSpPr>
          <p:nvPr/>
        </p:nvSpPr>
        <p:spPr bwMode="auto">
          <a:xfrm>
            <a:off x="4114800" y="3276600"/>
            <a:ext cx="1443038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Uop queues</a:t>
            </a:r>
          </a:p>
        </p:txBody>
      </p:sp>
      <p:sp>
        <p:nvSpPr>
          <p:cNvPr id="25609" name="Text Box 8"/>
          <p:cNvSpPr txBox="1">
            <a:spLocks noChangeArrowheads="1"/>
          </p:cNvSpPr>
          <p:nvPr/>
        </p:nvSpPr>
        <p:spPr bwMode="auto">
          <a:xfrm>
            <a:off x="4162425" y="2743200"/>
            <a:ext cx="13525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Schedulers</a:t>
            </a:r>
          </a:p>
        </p:txBody>
      </p:sp>
      <p:sp>
        <p:nvSpPr>
          <p:cNvPr id="25610" name="Text Box 9"/>
          <p:cNvSpPr txBox="1">
            <a:spLocks noChangeArrowheads="1"/>
          </p:cNvSpPr>
          <p:nvPr/>
        </p:nvSpPr>
        <p:spPr bwMode="auto">
          <a:xfrm>
            <a:off x="2895600" y="2057400"/>
            <a:ext cx="1828800" cy="452438"/>
          </a:xfrm>
          <a:prstGeom prst="rect">
            <a:avLst/>
          </a:prstGeom>
          <a:noFill/>
          <a:ln w="25400">
            <a:solidFill>
              <a:srgbClr val="FF3300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200">
                <a:ea typeface="宋体" pitchFamily="2" charset="-122"/>
              </a:rPr>
              <a:t>Integer</a:t>
            </a:r>
          </a:p>
        </p:txBody>
      </p:sp>
      <p:sp>
        <p:nvSpPr>
          <p:cNvPr id="25611" name="Text Box 10"/>
          <p:cNvSpPr txBox="1">
            <a:spLocks noChangeArrowheads="1"/>
          </p:cNvSpPr>
          <p:nvPr/>
        </p:nvSpPr>
        <p:spPr bwMode="auto">
          <a:xfrm>
            <a:off x="4876800" y="2057400"/>
            <a:ext cx="2209800" cy="452438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200">
                <a:ea typeface="宋体" pitchFamily="2" charset="-122"/>
              </a:rPr>
              <a:t>Floating Point</a:t>
            </a:r>
          </a:p>
        </p:txBody>
      </p:sp>
      <p:sp>
        <p:nvSpPr>
          <p:cNvPr id="25612" name="Text Box 11"/>
          <p:cNvSpPr txBox="1">
            <a:spLocks noChangeArrowheads="1"/>
          </p:cNvSpPr>
          <p:nvPr/>
        </p:nvSpPr>
        <p:spPr bwMode="auto">
          <a:xfrm>
            <a:off x="3810000" y="1447800"/>
            <a:ext cx="21526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L1 D-Cache D-TLB</a:t>
            </a:r>
          </a:p>
        </p:txBody>
      </p:sp>
      <p:sp>
        <p:nvSpPr>
          <p:cNvPr id="25613" name="Text Box 12"/>
          <p:cNvSpPr txBox="1">
            <a:spLocks noChangeArrowheads="1"/>
          </p:cNvSpPr>
          <p:nvPr/>
        </p:nvSpPr>
        <p:spPr bwMode="auto">
          <a:xfrm>
            <a:off x="5943600" y="4343400"/>
            <a:ext cx="14795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uCode ROM</a:t>
            </a:r>
          </a:p>
        </p:txBody>
      </p:sp>
      <p:sp>
        <p:nvSpPr>
          <p:cNvPr id="25614" name="Text Box 13"/>
          <p:cNvSpPr txBox="1">
            <a:spLocks noChangeArrowheads="1"/>
          </p:cNvSpPr>
          <p:nvPr/>
        </p:nvSpPr>
        <p:spPr bwMode="auto">
          <a:xfrm>
            <a:off x="3124200" y="4343400"/>
            <a:ext cx="6540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BTB</a:t>
            </a:r>
          </a:p>
        </p:txBody>
      </p:sp>
      <p:sp>
        <p:nvSpPr>
          <p:cNvPr id="25615" name="Text Box 14"/>
          <p:cNvSpPr txBox="1">
            <a:spLocks noChangeArrowheads="1"/>
          </p:cNvSpPr>
          <p:nvPr/>
        </p:nvSpPr>
        <p:spPr bwMode="auto">
          <a:xfrm rot="-5400000">
            <a:off x="962025" y="3278188"/>
            <a:ext cx="2433638" cy="392112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L2 Cache and Control</a:t>
            </a:r>
          </a:p>
        </p:txBody>
      </p:sp>
      <p:sp>
        <p:nvSpPr>
          <p:cNvPr id="25616" name="Text Box 15"/>
          <p:cNvSpPr txBox="1">
            <a:spLocks noChangeArrowheads="1"/>
          </p:cNvSpPr>
          <p:nvPr/>
        </p:nvSpPr>
        <p:spPr bwMode="auto">
          <a:xfrm rot="-5400000">
            <a:off x="1875632" y="5287168"/>
            <a:ext cx="6032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Bus</a:t>
            </a:r>
          </a:p>
        </p:txBody>
      </p:sp>
      <p:sp>
        <p:nvSpPr>
          <p:cNvPr id="25617" name="Line 16"/>
          <p:cNvSpPr>
            <a:spLocks noChangeShapeType="1"/>
          </p:cNvSpPr>
          <p:nvPr/>
        </p:nvSpPr>
        <p:spPr bwMode="auto">
          <a:xfrm>
            <a:off x="2362200" y="5638800"/>
            <a:ext cx="16764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618" name="Line 17"/>
          <p:cNvSpPr>
            <a:spLocks noChangeShapeType="1"/>
          </p:cNvSpPr>
          <p:nvPr/>
        </p:nvSpPr>
        <p:spPr bwMode="auto">
          <a:xfrm>
            <a:off x="2205038" y="4681538"/>
            <a:ext cx="4762" cy="500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619" name="Line 18"/>
          <p:cNvSpPr>
            <a:spLocks noChangeShapeType="1"/>
          </p:cNvSpPr>
          <p:nvPr/>
        </p:nvSpPr>
        <p:spPr bwMode="auto">
          <a:xfrm flipV="1">
            <a:off x="4876800" y="52578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620" name="Line 19"/>
          <p:cNvSpPr>
            <a:spLocks noChangeShapeType="1"/>
          </p:cNvSpPr>
          <p:nvPr/>
        </p:nvSpPr>
        <p:spPr bwMode="auto">
          <a:xfrm flipV="1">
            <a:off x="4876800" y="47244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621" name="Line 20"/>
          <p:cNvSpPr>
            <a:spLocks noChangeShapeType="1"/>
          </p:cNvSpPr>
          <p:nvPr/>
        </p:nvSpPr>
        <p:spPr bwMode="auto">
          <a:xfrm>
            <a:off x="3781425" y="4552950"/>
            <a:ext cx="33813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622" name="Line 21"/>
          <p:cNvSpPr>
            <a:spLocks noChangeShapeType="1"/>
          </p:cNvSpPr>
          <p:nvPr/>
        </p:nvSpPr>
        <p:spPr bwMode="auto">
          <a:xfrm>
            <a:off x="5629275" y="4543425"/>
            <a:ext cx="3048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623" name="Line 22"/>
          <p:cNvSpPr>
            <a:spLocks noChangeShapeType="1"/>
          </p:cNvSpPr>
          <p:nvPr/>
        </p:nvSpPr>
        <p:spPr bwMode="auto">
          <a:xfrm flipV="1">
            <a:off x="4876800" y="41910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624" name="Line 23"/>
          <p:cNvSpPr>
            <a:spLocks noChangeShapeType="1"/>
          </p:cNvSpPr>
          <p:nvPr/>
        </p:nvSpPr>
        <p:spPr bwMode="auto">
          <a:xfrm flipV="1">
            <a:off x="4876800" y="36576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625" name="Line 24"/>
          <p:cNvSpPr>
            <a:spLocks noChangeShapeType="1"/>
          </p:cNvSpPr>
          <p:nvPr/>
        </p:nvSpPr>
        <p:spPr bwMode="auto">
          <a:xfrm flipV="1">
            <a:off x="4800600" y="31242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626" name="Line 25"/>
          <p:cNvSpPr>
            <a:spLocks noChangeShapeType="1"/>
          </p:cNvSpPr>
          <p:nvPr/>
        </p:nvSpPr>
        <p:spPr bwMode="auto">
          <a:xfrm flipV="1">
            <a:off x="4343400" y="25146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627" name="Line 26"/>
          <p:cNvSpPr>
            <a:spLocks noChangeShapeType="1"/>
          </p:cNvSpPr>
          <p:nvPr/>
        </p:nvSpPr>
        <p:spPr bwMode="auto">
          <a:xfrm flipV="1">
            <a:off x="5334000" y="25146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628" name="Line 27"/>
          <p:cNvSpPr>
            <a:spLocks noChangeShapeType="1"/>
          </p:cNvSpPr>
          <p:nvPr/>
        </p:nvSpPr>
        <p:spPr bwMode="auto">
          <a:xfrm flipV="1">
            <a:off x="4343400" y="18288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629" name="Line 28"/>
          <p:cNvSpPr>
            <a:spLocks noChangeShapeType="1"/>
          </p:cNvSpPr>
          <p:nvPr/>
        </p:nvSpPr>
        <p:spPr bwMode="auto">
          <a:xfrm flipV="1">
            <a:off x="5334000" y="18288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630" name="Line 29"/>
          <p:cNvSpPr>
            <a:spLocks noChangeShapeType="1"/>
          </p:cNvSpPr>
          <p:nvPr/>
        </p:nvSpPr>
        <p:spPr bwMode="auto">
          <a:xfrm>
            <a:off x="2209800" y="1676400"/>
            <a:ext cx="16002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631" name="Line 30"/>
          <p:cNvSpPr>
            <a:spLocks noChangeShapeType="1"/>
          </p:cNvSpPr>
          <p:nvPr/>
        </p:nvSpPr>
        <p:spPr bwMode="auto">
          <a:xfrm flipH="1">
            <a:off x="2205038" y="1676400"/>
            <a:ext cx="4762" cy="5810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632" name="Freeform 31"/>
          <p:cNvSpPr>
            <a:spLocks/>
          </p:cNvSpPr>
          <p:nvPr/>
        </p:nvSpPr>
        <p:spPr bwMode="auto">
          <a:xfrm>
            <a:off x="3429000" y="1524000"/>
            <a:ext cx="1422400" cy="4572000"/>
          </a:xfrm>
          <a:custGeom>
            <a:avLst/>
            <a:gdLst>
              <a:gd name="T0" fmla="*/ 768 w 896"/>
              <a:gd name="T1" fmla="*/ 2880 h 2880"/>
              <a:gd name="T2" fmla="*/ 768 w 896"/>
              <a:gd name="T3" fmla="*/ 1152 h 2880"/>
              <a:gd name="T4" fmla="*/ 0 w 896"/>
              <a:gd name="T5" fmla="*/ 0 h 2880"/>
              <a:gd name="T6" fmla="*/ 0 60000 65536"/>
              <a:gd name="T7" fmla="*/ 0 60000 65536"/>
              <a:gd name="T8" fmla="*/ 0 60000 65536"/>
              <a:gd name="T9" fmla="*/ 0 w 896"/>
              <a:gd name="T10" fmla="*/ 0 h 2880"/>
              <a:gd name="T11" fmla="*/ 896 w 896"/>
              <a:gd name="T12" fmla="*/ 2880 h 288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896" h="2880">
                <a:moveTo>
                  <a:pt x="768" y="2880"/>
                </a:moveTo>
                <a:cubicBezTo>
                  <a:pt x="832" y="2256"/>
                  <a:pt x="896" y="1632"/>
                  <a:pt x="768" y="1152"/>
                </a:cubicBezTo>
                <a:cubicBezTo>
                  <a:pt x="640" y="672"/>
                  <a:pt x="320" y="336"/>
                  <a:pt x="0" y="0"/>
                </a:cubicBezTo>
              </a:path>
            </a:pathLst>
          </a:custGeom>
          <a:noFill/>
          <a:ln w="38100">
            <a:solidFill>
              <a:srgbClr val="FF3300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25633" name="Freeform 32"/>
          <p:cNvSpPr>
            <a:spLocks/>
          </p:cNvSpPr>
          <p:nvPr/>
        </p:nvSpPr>
        <p:spPr bwMode="auto">
          <a:xfrm>
            <a:off x="4940300" y="1600200"/>
            <a:ext cx="1155700" cy="4495800"/>
          </a:xfrm>
          <a:custGeom>
            <a:avLst/>
            <a:gdLst>
              <a:gd name="T0" fmla="*/ 104 w 728"/>
              <a:gd name="T1" fmla="*/ 2832 h 2832"/>
              <a:gd name="T2" fmla="*/ 104 w 728"/>
              <a:gd name="T3" fmla="*/ 1104 h 2832"/>
              <a:gd name="T4" fmla="*/ 728 w 728"/>
              <a:gd name="T5" fmla="*/ 0 h 2832"/>
              <a:gd name="T6" fmla="*/ 0 60000 65536"/>
              <a:gd name="T7" fmla="*/ 0 60000 65536"/>
              <a:gd name="T8" fmla="*/ 0 60000 65536"/>
              <a:gd name="T9" fmla="*/ 0 w 728"/>
              <a:gd name="T10" fmla="*/ 0 h 2832"/>
              <a:gd name="T11" fmla="*/ 728 w 728"/>
              <a:gd name="T12" fmla="*/ 2832 h 283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728" h="2832">
                <a:moveTo>
                  <a:pt x="104" y="2832"/>
                </a:moveTo>
                <a:cubicBezTo>
                  <a:pt x="52" y="2204"/>
                  <a:pt x="0" y="1576"/>
                  <a:pt x="104" y="1104"/>
                </a:cubicBezTo>
                <a:cubicBezTo>
                  <a:pt x="208" y="632"/>
                  <a:pt x="624" y="184"/>
                  <a:pt x="728" y="0"/>
                </a:cubicBezTo>
              </a:path>
            </a:pathLst>
          </a:custGeom>
          <a:noFill/>
          <a:ln w="3810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25634" name="Text Box 33"/>
          <p:cNvSpPr txBox="1">
            <a:spLocks noChangeArrowheads="1"/>
          </p:cNvSpPr>
          <p:nvPr/>
        </p:nvSpPr>
        <p:spPr bwMode="auto">
          <a:xfrm>
            <a:off x="5105400" y="6019800"/>
            <a:ext cx="2522538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Thread 1: floating point</a:t>
            </a:r>
          </a:p>
        </p:txBody>
      </p:sp>
      <p:sp>
        <p:nvSpPr>
          <p:cNvPr id="25635" name="Text Box 34"/>
          <p:cNvSpPr txBox="1">
            <a:spLocks noChangeArrowheads="1"/>
          </p:cNvSpPr>
          <p:nvPr/>
        </p:nvSpPr>
        <p:spPr bwMode="auto">
          <a:xfrm>
            <a:off x="3429000" y="6019800"/>
            <a:ext cx="1900238" cy="64135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Thread 2:</a:t>
            </a:r>
            <a:br>
              <a:rPr lang="en-US" altLang="zh-CN">
                <a:solidFill>
                  <a:srgbClr val="FF3300"/>
                </a:solidFill>
                <a:ea typeface="宋体" pitchFamily="2" charset="-122"/>
              </a:rPr>
            </a:br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integer operation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F85E35F-757C-45BF-8F39-6B081A7EA1E5}" type="slidenum">
              <a:rPr lang="en-US" altLang="zh-CN">
                <a:ea typeface="宋体" pitchFamily="2" charset="-122"/>
              </a:rPr>
              <a:pPr/>
              <a:t>22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2662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CN" sz="4000" smtClean="0">
                <a:ea typeface="宋体" pitchFamily="2" charset="-122"/>
              </a:rPr>
              <a:t>But: Can’t simultaneously use  the same functional unit</a:t>
            </a:r>
          </a:p>
        </p:txBody>
      </p:sp>
      <p:sp>
        <p:nvSpPr>
          <p:cNvPr id="26628" name="Text Box 3"/>
          <p:cNvSpPr txBox="1">
            <a:spLocks noChangeArrowheads="1"/>
          </p:cNvSpPr>
          <p:nvPr/>
        </p:nvSpPr>
        <p:spPr bwMode="auto">
          <a:xfrm>
            <a:off x="4038600" y="5410200"/>
            <a:ext cx="17208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BTB and I-TLB</a:t>
            </a:r>
          </a:p>
        </p:txBody>
      </p:sp>
      <p:sp>
        <p:nvSpPr>
          <p:cNvPr id="26629" name="Text Box 4"/>
          <p:cNvSpPr txBox="1">
            <a:spLocks noChangeArrowheads="1"/>
          </p:cNvSpPr>
          <p:nvPr/>
        </p:nvSpPr>
        <p:spPr bwMode="auto">
          <a:xfrm>
            <a:off x="4343400" y="4876800"/>
            <a:ext cx="10731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Decoder</a:t>
            </a:r>
          </a:p>
        </p:txBody>
      </p:sp>
      <p:sp>
        <p:nvSpPr>
          <p:cNvPr id="26630" name="Text Box 5"/>
          <p:cNvSpPr txBox="1">
            <a:spLocks noChangeArrowheads="1"/>
          </p:cNvSpPr>
          <p:nvPr/>
        </p:nvSpPr>
        <p:spPr bwMode="auto">
          <a:xfrm>
            <a:off x="4114800" y="4343400"/>
            <a:ext cx="15176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Trace Cache</a:t>
            </a:r>
          </a:p>
        </p:txBody>
      </p:sp>
      <p:sp>
        <p:nvSpPr>
          <p:cNvPr id="26631" name="Text Box 6"/>
          <p:cNvSpPr txBox="1">
            <a:spLocks noChangeArrowheads="1"/>
          </p:cNvSpPr>
          <p:nvPr/>
        </p:nvSpPr>
        <p:spPr bwMode="auto">
          <a:xfrm>
            <a:off x="4038600" y="3810000"/>
            <a:ext cx="16319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Rename/Alloc</a:t>
            </a:r>
          </a:p>
        </p:txBody>
      </p:sp>
      <p:sp>
        <p:nvSpPr>
          <p:cNvPr id="26632" name="Text Box 7"/>
          <p:cNvSpPr txBox="1">
            <a:spLocks noChangeArrowheads="1"/>
          </p:cNvSpPr>
          <p:nvPr/>
        </p:nvSpPr>
        <p:spPr bwMode="auto">
          <a:xfrm>
            <a:off x="4114800" y="3276600"/>
            <a:ext cx="1443038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Uop queues</a:t>
            </a:r>
          </a:p>
        </p:txBody>
      </p:sp>
      <p:sp>
        <p:nvSpPr>
          <p:cNvPr id="26633" name="Text Box 8"/>
          <p:cNvSpPr txBox="1">
            <a:spLocks noChangeArrowheads="1"/>
          </p:cNvSpPr>
          <p:nvPr/>
        </p:nvSpPr>
        <p:spPr bwMode="auto">
          <a:xfrm>
            <a:off x="4162425" y="2743200"/>
            <a:ext cx="13525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Schedulers</a:t>
            </a:r>
          </a:p>
        </p:txBody>
      </p:sp>
      <p:sp>
        <p:nvSpPr>
          <p:cNvPr id="26634" name="Text Box 9"/>
          <p:cNvSpPr txBox="1">
            <a:spLocks noChangeArrowheads="1"/>
          </p:cNvSpPr>
          <p:nvPr/>
        </p:nvSpPr>
        <p:spPr bwMode="auto">
          <a:xfrm>
            <a:off x="2895600" y="2057400"/>
            <a:ext cx="1828800" cy="452438"/>
          </a:xfrm>
          <a:prstGeom prst="rect">
            <a:avLst/>
          </a:prstGeom>
          <a:noFill/>
          <a:ln w="25400">
            <a:solidFill>
              <a:srgbClr val="FF3300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200">
                <a:ea typeface="宋体" pitchFamily="2" charset="-122"/>
              </a:rPr>
              <a:t>Integer</a:t>
            </a:r>
          </a:p>
        </p:txBody>
      </p:sp>
      <p:sp>
        <p:nvSpPr>
          <p:cNvPr id="26635" name="Text Box 10"/>
          <p:cNvSpPr txBox="1">
            <a:spLocks noChangeArrowheads="1"/>
          </p:cNvSpPr>
          <p:nvPr/>
        </p:nvSpPr>
        <p:spPr bwMode="auto">
          <a:xfrm>
            <a:off x="4876800" y="2057400"/>
            <a:ext cx="2209800" cy="45243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200">
                <a:solidFill>
                  <a:srgbClr val="B2B2B2"/>
                </a:solidFill>
                <a:ea typeface="宋体" pitchFamily="2" charset="-122"/>
              </a:rPr>
              <a:t>Floating Point</a:t>
            </a:r>
          </a:p>
        </p:txBody>
      </p:sp>
      <p:sp>
        <p:nvSpPr>
          <p:cNvPr id="26636" name="Text Box 11"/>
          <p:cNvSpPr txBox="1">
            <a:spLocks noChangeArrowheads="1"/>
          </p:cNvSpPr>
          <p:nvPr/>
        </p:nvSpPr>
        <p:spPr bwMode="auto">
          <a:xfrm>
            <a:off x="3810000" y="1447800"/>
            <a:ext cx="21526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L1 D-Cache D-TLB</a:t>
            </a:r>
          </a:p>
        </p:txBody>
      </p:sp>
      <p:sp>
        <p:nvSpPr>
          <p:cNvPr id="26637" name="Text Box 12"/>
          <p:cNvSpPr txBox="1">
            <a:spLocks noChangeArrowheads="1"/>
          </p:cNvSpPr>
          <p:nvPr/>
        </p:nvSpPr>
        <p:spPr bwMode="auto">
          <a:xfrm>
            <a:off x="5943600" y="4343400"/>
            <a:ext cx="14795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uCode ROM</a:t>
            </a:r>
          </a:p>
        </p:txBody>
      </p:sp>
      <p:sp>
        <p:nvSpPr>
          <p:cNvPr id="26638" name="Text Box 13"/>
          <p:cNvSpPr txBox="1">
            <a:spLocks noChangeArrowheads="1"/>
          </p:cNvSpPr>
          <p:nvPr/>
        </p:nvSpPr>
        <p:spPr bwMode="auto">
          <a:xfrm>
            <a:off x="3124200" y="4343400"/>
            <a:ext cx="6540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BTB</a:t>
            </a:r>
          </a:p>
        </p:txBody>
      </p:sp>
      <p:sp>
        <p:nvSpPr>
          <p:cNvPr id="26639" name="Text Box 14"/>
          <p:cNvSpPr txBox="1">
            <a:spLocks noChangeArrowheads="1"/>
          </p:cNvSpPr>
          <p:nvPr/>
        </p:nvSpPr>
        <p:spPr bwMode="auto">
          <a:xfrm rot="-5400000">
            <a:off x="962025" y="3278188"/>
            <a:ext cx="2433638" cy="392112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L2 Cache and Control</a:t>
            </a:r>
          </a:p>
        </p:txBody>
      </p:sp>
      <p:sp>
        <p:nvSpPr>
          <p:cNvPr id="26640" name="Text Box 15"/>
          <p:cNvSpPr txBox="1">
            <a:spLocks noChangeArrowheads="1"/>
          </p:cNvSpPr>
          <p:nvPr/>
        </p:nvSpPr>
        <p:spPr bwMode="auto">
          <a:xfrm rot="-5400000">
            <a:off x="1875632" y="5287168"/>
            <a:ext cx="6032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Bus</a:t>
            </a:r>
          </a:p>
        </p:txBody>
      </p:sp>
      <p:sp>
        <p:nvSpPr>
          <p:cNvPr id="26641" name="Line 16"/>
          <p:cNvSpPr>
            <a:spLocks noChangeShapeType="1"/>
          </p:cNvSpPr>
          <p:nvPr/>
        </p:nvSpPr>
        <p:spPr bwMode="auto">
          <a:xfrm>
            <a:off x="2362200" y="5638800"/>
            <a:ext cx="16764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642" name="Line 17"/>
          <p:cNvSpPr>
            <a:spLocks noChangeShapeType="1"/>
          </p:cNvSpPr>
          <p:nvPr/>
        </p:nvSpPr>
        <p:spPr bwMode="auto">
          <a:xfrm>
            <a:off x="2205038" y="4681538"/>
            <a:ext cx="4762" cy="500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643" name="Line 18"/>
          <p:cNvSpPr>
            <a:spLocks noChangeShapeType="1"/>
          </p:cNvSpPr>
          <p:nvPr/>
        </p:nvSpPr>
        <p:spPr bwMode="auto">
          <a:xfrm flipV="1">
            <a:off x="4876800" y="52578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644" name="Line 19"/>
          <p:cNvSpPr>
            <a:spLocks noChangeShapeType="1"/>
          </p:cNvSpPr>
          <p:nvPr/>
        </p:nvSpPr>
        <p:spPr bwMode="auto">
          <a:xfrm flipV="1">
            <a:off x="4876800" y="47244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645" name="Line 20"/>
          <p:cNvSpPr>
            <a:spLocks noChangeShapeType="1"/>
          </p:cNvSpPr>
          <p:nvPr/>
        </p:nvSpPr>
        <p:spPr bwMode="auto">
          <a:xfrm>
            <a:off x="3781425" y="4552950"/>
            <a:ext cx="338138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646" name="Line 21"/>
          <p:cNvSpPr>
            <a:spLocks noChangeShapeType="1"/>
          </p:cNvSpPr>
          <p:nvPr/>
        </p:nvSpPr>
        <p:spPr bwMode="auto">
          <a:xfrm>
            <a:off x="5629275" y="4543425"/>
            <a:ext cx="3048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647" name="Line 22"/>
          <p:cNvSpPr>
            <a:spLocks noChangeShapeType="1"/>
          </p:cNvSpPr>
          <p:nvPr/>
        </p:nvSpPr>
        <p:spPr bwMode="auto">
          <a:xfrm flipV="1">
            <a:off x="4876800" y="41910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648" name="Line 23"/>
          <p:cNvSpPr>
            <a:spLocks noChangeShapeType="1"/>
          </p:cNvSpPr>
          <p:nvPr/>
        </p:nvSpPr>
        <p:spPr bwMode="auto">
          <a:xfrm flipV="1">
            <a:off x="4876800" y="36576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649" name="Line 24"/>
          <p:cNvSpPr>
            <a:spLocks noChangeShapeType="1"/>
          </p:cNvSpPr>
          <p:nvPr/>
        </p:nvSpPr>
        <p:spPr bwMode="auto">
          <a:xfrm flipV="1">
            <a:off x="4800600" y="31242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650" name="Line 25"/>
          <p:cNvSpPr>
            <a:spLocks noChangeShapeType="1"/>
          </p:cNvSpPr>
          <p:nvPr/>
        </p:nvSpPr>
        <p:spPr bwMode="auto">
          <a:xfrm flipV="1">
            <a:off x="4343400" y="25146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651" name="Line 26"/>
          <p:cNvSpPr>
            <a:spLocks noChangeShapeType="1"/>
          </p:cNvSpPr>
          <p:nvPr/>
        </p:nvSpPr>
        <p:spPr bwMode="auto">
          <a:xfrm flipV="1">
            <a:off x="5334000" y="25146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652" name="Line 27"/>
          <p:cNvSpPr>
            <a:spLocks noChangeShapeType="1"/>
          </p:cNvSpPr>
          <p:nvPr/>
        </p:nvSpPr>
        <p:spPr bwMode="auto">
          <a:xfrm flipV="1">
            <a:off x="4343400" y="18288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653" name="Line 28"/>
          <p:cNvSpPr>
            <a:spLocks noChangeShapeType="1"/>
          </p:cNvSpPr>
          <p:nvPr/>
        </p:nvSpPr>
        <p:spPr bwMode="auto">
          <a:xfrm flipV="1">
            <a:off x="5334000" y="18288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654" name="Line 29"/>
          <p:cNvSpPr>
            <a:spLocks noChangeShapeType="1"/>
          </p:cNvSpPr>
          <p:nvPr/>
        </p:nvSpPr>
        <p:spPr bwMode="auto">
          <a:xfrm>
            <a:off x="2209800" y="1676400"/>
            <a:ext cx="16002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655" name="Line 30"/>
          <p:cNvSpPr>
            <a:spLocks noChangeShapeType="1"/>
          </p:cNvSpPr>
          <p:nvPr/>
        </p:nvSpPr>
        <p:spPr bwMode="auto">
          <a:xfrm flipH="1">
            <a:off x="2205038" y="1676400"/>
            <a:ext cx="4762" cy="5810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656" name="Freeform 31"/>
          <p:cNvSpPr>
            <a:spLocks/>
          </p:cNvSpPr>
          <p:nvPr/>
        </p:nvSpPr>
        <p:spPr bwMode="auto">
          <a:xfrm>
            <a:off x="3276600" y="1447800"/>
            <a:ext cx="1422400" cy="4572000"/>
          </a:xfrm>
          <a:custGeom>
            <a:avLst/>
            <a:gdLst>
              <a:gd name="T0" fmla="*/ 768 w 896"/>
              <a:gd name="T1" fmla="*/ 2880 h 2880"/>
              <a:gd name="T2" fmla="*/ 768 w 896"/>
              <a:gd name="T3" fmla="*/ 1152 h 2880"/>
              <a:gd name="T4" fmla="*/ 0 w 896"/>
              <a:gd name="T5" fmla="*/ 0 h 2880"/>
              <a:gd name="T6" fmla="*/ 0 60000 65536"/>
              <a:gd name="T7" fmla="*/ 0 60000 65536"/>
              <a:gd name="T8" fmla="*/ 0 60000 65536"/>
              <a:gd name="T9" fmla="*/ 0 w 896"/>
              <a:gd name="T10" fmla="*/ 0 h 2880"/>
              <a:gd name="T11" fmla="*/ 896 w 896"/>
              <a:gd name="T12" fmla="*/ 2880 h 288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896" h="2880">
                <a:moveTo>
                  <a:pt x="768" y="2880"/>
                </a:moveTo>
                <a:cubicBezTo>
                  <a:pt x="832" y="2256"/>
                  <a:pt x="896" y="1632"/>
                  <a:pt x="768" y="1152"/>
                </a:cubicBezTo>
                <a:cubicBezTo>
                  <a:pt x="640" y="672"/>
                  <a:pt x="320" y="336"/>
                  <a:pt x="0" y="0"/>
                </a:cubicBezTo>
              </a:path>
            </a:pathLst>
          </a:custGeom>
          <a:noFill/>
          <a:ln w="38100">
            <a:solidFill>
              <a:srgbClr val="FF3300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26657" name="Text Box 34"/>
          <p:cNvSpPr txBox="1">
            <a:spLocks noChangeArrowheads="1"/>
          </p:cNvSpPr>
          <p:nvPr/>
        </p:nvSpPr>
        <p:spPr bwMode="auto">
          <a:xfrm>
            <a:off x="3429000" y="6019800"/>
            <a:ext cx="10985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Thread 1</a:t>
            </a:r>
          </a:p>
        </p:txBody>
      </p:sp>
      <p:sp>
        <p:nvSpPr>
          <p:cNvPr id="26658" name="Freeform 35"/>
          <p:cNvSpPr>
            <a:spLocks/>
          </p:cNvSpPr>
          <p:nvPr/>
        </p:nvSpPr>
        <p:spPr bwMode="auto">
          <a:xfrm>
            <a:off x="3657600" y="1447800"/>
            <a:ext cx="1422400" cy="4572000"/>
          </a:xfrm>
          <a:custGeom>
            <a:avLst/>
            <a:gdLst>
              <a:gd name="T0" fmla="*/ 768 w 896"/>
              <a:gd name="T1" fmla="*/ 2880 h 2880"/>
              <a:gd name="T2" fmla="*/ 768 w 896"/>
              <a:gd name="T3" fmla="*/ 1152 h 2880"/>
              <a:gd name="T4" fmla="*/ 0 w 896"/>
              <a:gd name="T5" fmla="*/ 0 h 2880"/>
              <a:gd name="T6" fmla="*/ 0 60000 65536"/>
              <a:gd name="T7" fmla="*/ 0 60000 65536"/>
              <a:gd name="T8" fmla="*/ 0 60000 65536"/>
              <a:gd name="T9" fmla="*/ 0 w 896"/>
              <a:gd name="T10" fmla="*/ 0 h 2880"/>
              <a:gd name="T11" fmla="*/ 896 w 896"/>
              <a:gd name="T12" fmla="*/ 2880 h 288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896" h="2880">
                <a:moveTo>
                  <a:pt x="768" y="2880"/>
                </a:moveTo>
                <a:cubicBezTo>
                  <a:pt x="832" y="2256"/>
                  <a:pt x="896" y="1632"/>
                  <a:pt x="768" y="1152"/>
                </a:cubicBezTo>
                <a:cubicBezTo>
                  <a:pt x="640" y="672"/>
                  <a:pt x="320" y="336"/>
                  <a:pt x="0" y="0"/>
                </a:cubicBezTo>
              </a:path>
            </a:pathLst>
          </a:custGeom>
          <a:noFill/>
          <a:ln w="38100">
            <a:solidFill>
              <a:srgbClr val="FF3300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26659" name="Text Box 36"/>
          <p:cNvSpPr txBox="1">
            <a:spLocks noChangeArrowheads="1"/>
          </p:cNvSpPr>
          <p:nvPr/>
        </p:nvSpPr>
        <p:spPr bwMode="auto">
          <a:xfrm>
            <a:off x="4572000" y="6019800"/>
            <a:ext cx="10985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Thread 2</a:t>
            </a:r>
          </a:p>
        </p:txBody>
      </p:sp>
      <p:sp>
        <p:nvSpPr>
          <p:cNvPr id="26660" name="Text Box 38"/>
          <p:cNvSpPr txBox="1">
            <a:spLocks noChangeArrowheads="1"/>
          </p:cNvSpPr>
          <p:nvPr/>
        </p:nvSpPr>
        <p:spPr bwMode="auto">
          <a:xfrm>
            <a:off x="5943600" y="4876800"/>
            <a:ext cx="2971800" cy="1792288"/>
          </a:xfrm>
          <a:prstGeom prst="rect">
            <a:avLst/>
          </a:prstGeom>
          <a:noFill/>
          <a:ln w="25400">
            <a:solidFill>
              <a:srgbClr val="FF3300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This scenario is</a:t>
            </a:r>
            <a:br>
              <a:rPr lang="en-US" altLang="zh-CN" sz="2200">
                <a:ea typeface="宋体" pitchFamily="2" charset="-122"/>
              </a:rPr>
            </a:br>
            <a:r>
              <a:rPr lang="en-US" altLang="zh-CN" sz="2200">
                <a:ea typeface="宋体" pitchFamily="2" charset="-122"/>
              </a:rPr>
              <a:t>impossible with SMT</a:t>
            </a:r>
            <a:br>
              <a:rPr lang="en-US" altLang="zh-CN" sz="2200">
                <a:ea typeface="宋体" pitchFamily="2" charset="-122"/>
              </a:rPr>
            </a:br>
            <a:r>
              <a:rPr lang="en-US" altLang="zh-CN" sz="2200">
                <a:ea typeface="宋体" pitchFamily="2" charset="-122"/>
              </a:rPr>
              <a:t>on a single core</a:t>
            </a:r>
            <a:br>
              <a:rPr lang="en-US" altLang="zh-CN" sz="2200">
                <a:ea typeface="宋体" pitchFamily="2" charset="-122"/>
              </a:rPr>
            </a:br>
            <a:r>
              <a:rPr lang="en-US" altLang="zh-CN" sz="2200">
                <a:ea typeface="宋体" pitchFamily="2" charset="-122"/>
              </a:rPr>
              <a:t>(assuming a single integer unit)</a:t>
            </a:r>
          </a:p>
        </p:txBody>
      </p:sp>
      <p:sp>
        <p:nvSpPr>
          <p:cNvPr id="26661" name="Text Box 39"/>
          <p:cNvSpPr txBox="1">
            <a:spLocks noChangeArrowheads="1"/>
          </p:cNvSpPr>
          <p:nvPr/>
        </p:nvSpPr>
        <p:spPr bwMode="auto">
          <a:xfrm>
            <a:off x="3810000" y="6324600"/>
            <a:ext cx="15684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IMPOSSIBLE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85F90EC2-9D63-46DE-8361-AEA228C8B5E8}" type="slidenum">
              <a:rPr lang="en-US" altLang="zh-CN">
                <a:ea typeface="宋体" pitchFamily="2" charset="-122"/>
              </a:rPr>
              <a:pPr/>
              <a:t>23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4000" smtClean="0">
                <a:ea typeface="宋体" pitchFamily="2" charset="-122"/>
              </a:rPr>
              <a:t>SMT not a “true” parallel processor</a:t>
            </a:r>
          </a:p>
        </p:txBody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600200"/>
            <a:ext cx="8686800" cy="4724400"/>
          </a:xfrm>
        </p:spPr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Enables better threading (e.g. up to 30%)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OS and applications perceive each simultaneous thread as a separate 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“virtual processor”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The chip has only a single copy 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of each resource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Compare to multi-core: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each core has its own copy of resources</a:t>
            </a:r>
            <a:endParaRPr lang="en-US" altLang="zh-CN" sz="2800" smtClean="0"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451815ED-2F76-41A0-B85A-0FE3D805641E}" type="slidenum">
              <a:rPr lang="en-US" altLang="zh-CN">
                <a:ea typeface="宋体" pitchFamily="2" charset="-122"/>
              </a:rPr>
              <a:pPr/>
              <a:t>24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286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4000" smtClean="0">
                <a:ea typeface="宋体" pitchFamily="2" charset="-122"/>
              </a:rPr>
              <a:t>Multi-core: </a:t>
            </a:r>
            <a:br>
              <a:rPr lang="en-US" altLang="zh-CN" sz="4000" smtClean="0">
                <a:ea typeface="宋体" pitchFamily="2" charset="-122"/>
              </a:rPr>
            </a:br>
            <a:r>
              <a:rPr lang="en-US" altLang="zh-CN" sz="4000" smtClean="0">
                <a:ea typeface="宋体" pitchFamily="2" charset="-122"/>
              </a:rPr>
              <a:t>threads can run on separate cores</a:t>
            </a:r>
          </a:p>
        </p:txBody>
      </p:sp>
      <p:sp>
        <p:nvSpPr>
          <p:cNvPr id="28676" name="Text Box 5"/>
          <p:cNvSpPr txBox="1">
            <a:spLocks noChangeArrowheads="1"/>
          </p:cNvSpPr>
          <p:nvPr/>
        </p:nvSpPr>
        <p:spPr bwMode="auto">
          <a:xfrm>
            <a:off x="1598613" y="5715000"/>
            <a:ext cx="17208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BTB and I-TLB</a:t>
            </a:r>
          </a:p>
        </p:txBody>
      </p:sp>
      <p:sp>
        <p:nvSpPr>
          <p:cNvPr id="28677" name="Text Box 6"/>
          <p:cNvSpPr txBox="1">
            <a:spLocks noChangeArrowheads="1"/>
          </p:cNvSpPr>
          <p:nvPr/>
        </p:nvSpPr>
        <p:spPr bwMode="auto">
          <a:xfrm>
            <a:off x="1903413" y="5181600"/>
            <a:ext cx="10731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Decoder</a:t>
            </a:r>
          </a:p>
        </p:txBody>
      </p:sp>
      <p:sp>
        <p:nvSpPr>
          <p:cNvPr id="28678" name="Text Box 7"/>
          <p:cNvSpPr txBox="1">
            <a:spLocks noChangeArrowheads="1"/>
          </p:cNvSpPr>
          <p:nvPr/>
        </p:nvSpPr>
        <p:spPr bwMode="auto">
          <a:xfrm>
            <a:off x="1938338" y="4672013"/>
            <a:ext cx="1412875" cy="3619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Trace Cache</a:t>
            </a:r>
          </a:p>
        </p:txBody>
      </p:sp>
      <p:sp>
        <p:nvSpPr>
          <p:cNvPr id="28679" name="Text Box 8"/>
          <p:cNvSpPr txBox="1">
            <a:spLocks noChangeArrowheads="1"/>
          </p:cNvSpPr>
          <p:nvPr/>
        </p:nvSpPr>
        <p:spPr bwMode="auto">
          <a:xfrm>
            <a:off x="1598613" y="4114800"/>
            <a:ext cx="16319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Rename/Alloc</a:t>
            </a:r>
          </a:p>
        </p:txBody>
      </p:sp>
      <p:sp>
        <p:nvSpPr>
          <p:cNvPr id="28680" name="Text Box 9"/>
          <p:cNvSpPr txBox="1">
            <a:spLocks noChangeArrowheads="1"/>
          </p:cNvSpPr>
          <p:nvPr/>
        </p:nvSpPr>
        <p:spPr bwMode="auto">
          <a:xfrm>
            <a:off x="1674813" y="3581400"/>
            <a:ext cx="1443037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Uop queues</a:t>
            </a:r>
          </a:p>
        </p:txBody>
      </p:sp>
      <p:sp>
        <p:nvSpPr>
          <p:cNvPr id="28681" name="Text Box 10"/>
          <p:cNvSpPr txBox="1">
            <a:spLocks noChangeArrowheads="1"/>
          </p:cNvSpPr>
          <p:nvPr/>
        </p:nvSpPr>
        <p:spPr bwMode="auto">
          <a:xfrm>
            <a:off x="1674813" y="3048000"/>
            <a:ext cx="13525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Schedulers</a:t>
            </a:r>
          </a:p>
        </p:txBody>
      </p:sp>
      <p:sp>
        <p:nvSpPr>
          <p:cNvPr id="28682" name="Text Box 11"/>
          <p:cNvSpPr txBox="1">
            <a:spLocks noChangeArrowheads="1"/>
          </p:cNvSpPr>
          <p:nvPr/>
        </p:nvSpPr>
        <p:spPr bwMode="auto">
          <a:xfrm>
            <a:off x="1177925" y="2362200"/>
            <a:ext cx="1139825" cy="422275"/>
          </a:xfrm>
          <a:prstGeom prst="rect">
            <a:avLst/>
          </a:prstGeom>
          <a:noFill/>
          <a:ln w="25400">
            <a:solidFill>
              <a:srgbClr val="FF3300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000">
                <a:ea typeface="宋体" pitchFamily="2" charset="-122"/>
              </a:rPr>
              <a:t>Integer</a:t>
            </a:r>
          </a:p>
        </p:txBody>
      </p:sp>
      <p:sp>
        <p:nvSpPr>
          <p:cNvPr id="28683" name="Text Box 12"/>
          <p:cNvSpPr txBox="1">
            <a:spLocks noChangeArrowheads="1"/>
          </p:cNvSpPr>
          <p:nvPr/>
        </p:nvSpPr>
        <p:spPr bwMode="auto">
          <a:xfrm>
            <a:off x="2413000" y="2362200"/>
            <a:ext cx="1776413" cy="42227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000">
                <a:solidFill>
                  <a:srgbClr val="B2B2B2"/>
                </a:solidFill>
                <a:ea typeface="宋体" pitchFamily="2" charset="-122"/>
              </a:rPr>
              <a:t>Floating Point</a:t>
            </a:r>
          </a:p>
        </p:txBody>
      </p:sp>
      <p:sp>
        <p:nvSpPr>
          <p:cNvPr id="28684" name="Text Box 13"/>
          <p:cNvSpPr txBox="1">
            <a:spLocks noChangeArrowheads="1"/>
          </p:cNvSpPr>
          <p:nvPr/>
        </p:nvSpPr>
        <p:spPr bwMode="auto">
          <a:xfrm>
            <a:off x="1446213" y="1752600"/>
            <a:ext cx="21526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L1 D-Cache D-TLB</a:t>
            </a:r>
          </a:p>
        </p:txBody>
      </p:sp>
      <p:sp>
        <p:nvSpPr>
          <p:cNvPr id="28685" name="Text Box 14"/>
          <p:cNvSpPr txBox="1">
            <a:spLocks noChangeArrowheads="1"/>
          </p:cNvSpPr>
          <p:nvPr/>
        </p:nvSpPr>
        <p:spPr bwMode="auto">
          <a:xfrm>
            <a:off x="3579813" y="4672013"/>
            <a:ext cx="838200" cy="6064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uCode </a:t>
            </a:r>
            <a:br>
              <a:rPr lang="en-US" altLang="zh-CN" sz="1600">
                <a:solidFill>
                  <a:srgbClr val="B2B2B2"/>
                </a:solidFill>
                <a:ea typeface="宋体" pitchFamily="2" charset="-122"/>
              </a:rPr>
            </a:br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ROM</a:t>
            </a:r>
          </a:p>
        </p:txBody>
      </p:sp>
      <p:sp>
        <p:nvSpPr>
          <p:cNvPr id="28686" name="Text Box 15"/>
          <p:cNvSpPr txBox="1">
            <a:spLocks noChangeArrowheads="1"/>
          </p:cNvSpPr>
          <p:nvPr/>
        </p:nvSpPr>
        <p:spPr bwMode="auto">
          <a:xfrm>
            <a:off x="1141413" y="4672013"/>
            <a:ext cx="604837" cy="3619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BTB</a:t>
            </a:r>
          </a:p>
        </p:txBody>
      </p:sp>
      <p:sp>
        <p:nvSpPr>
          <p:cNvPr id="28687" name="Text Box 16"/>
          <p:cNvSpPr txBox="1">
            <a:spLocks noChangeArrowheads="1"/>
          </p:cNvSpPr>
          <p:nvPr/>
        </p:nvSpPr>
        <p:spPr bwMode="auto">
          <a:xfrm rot="-5400000">
            <a:off x="-350837" y="3524250"/>
            <a:ext cx="2433637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L2 Cache and Control</a:t>
            </a:r>
          </a:p>
        </p:txBody>
      </p:sp>
      <p:sp>
        <p:nvSpPr>
          <p:cNvPr id="28688" name="Text Box 17"/>
          <p:cNvSpPr txBox="1">
            <a:spLocks noChangeArrowheads="1"/>
          </p:cNvSpPr>
          <p:nvPr/>
        </p:nvSpPr>
        <p:spPr bwMode="auto">
          <a:xfrm rot="-5400000">
            <a:off x="504032" y="5590381"/>
            <a:ext cx="6032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Bus</a:t>
            </a:r>
          </a:p>
        </p:txBody>
      </p:sp>
      <p:sp>
        <p:nvSpPr>
          <p:cNvPr id="28689" name="Line 18"/>
          <p:cNvSpPr>
            <a:spLocks noChangeShapeType="1"/>
          </p:cNvSpPr>
          <p:nvPr/>
        </p:nvSpPr>
        <p:spPr bwMode="auto">
          <a:xfrm>
            <a:off x="989013" y="5943600"/>
            <a:ext cx="58737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690" name="Line 19"/>
          <p:cNvSpPr>
            <a:spLocks noChangeShapeType="1"/>
          </p:cNvSpPr>
          <p:nvPr/>
        </p:nvSpPr>
        <p:spPr bwMode="auto">
          <a:xfrm>
            <a:off x="747713" y="4986338"/>
            <a:ext cx="3175" cy="500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691" name="Line 20"/>
          <p:cNvSpPr>
            <a:spLocks noChangeShapeType="1"/>
          </p:cNvSpPr>
          <p:nvPr/>
        </p:nvSpPr>
        <p:spPr bwMode="auto">
          <a:xfrm flipV="1">
            <a:off x="2413000" y="55626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692" name="Line 21"/>
          <p:cNvSpPr>
            <a:spLocks noChangeShapeType="1"/>
          </p:cNvSpPr>
          <p:nvPr/>
        </p:nvSpPr>
        <p:spPr bwMode="auto">
          <a:xfrm flipV="1">
            <a:off x="2413000" y="50292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693" name="Line 22"/>
          <p:cNvSpPr>
            <a:spLocks noChangeShapeType="1"/>
          </p:cNvSpPr>
          <p:nvPr/>
        </p:nvSpPr>
        <p:spPr bwMode="auto">
          <a:xfrm>
            <a:off x="1730375" y="4857750"/>
            <a:ext cx="20955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694" name="Line 23"/>
          <p:cNvSpPr>
            <a:spLocks noChangeShapeType="1"/>
          </p:cNvSpPr>
          <p:nvPr/>
        </p:nvSpPr>
        <p:spPr bwMode="auto">
          <a:xfrm>
            <a:off x="3351213" y="4876800"/>
            <a:ext cx="1889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695" name="Line 24"/>
          <p:cNvSpPr>
            <a:spLocks noChangeShapeType="1"/>
          </p:cNvSpPr>
          <p:nvPr/>
        </p:nvSpPr>
        <p:spPr bwMode="auto">
          <a:xfrm flipV="1">
            <a:off x="2413000" y="44958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696" name="Line 25"/>
          <p:cNvSpPr>
            <a:spLocks noChangeShapeType="1"/>
          </p:cNvSpPr>
          <p:nvPr/>
        </p:nvSpPr>
        <p:spPr bwMode="auto">
          <a:xfrm flipV="1">
            <a:off x="2413000" y="39624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697" name="Line 26"/>
          <p:cNvSpPr>
            <a:spLocks noChangeShapeType="1"/>
          </p:cNvSpPr>
          <p:nvPr/>
        </p:nvSpPr>
        <p:spPr bwMode="auto">
          <a:xfrm flipV="1">
            <a:off x="2365375" y="34290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698" name="Line 27"/>
          <p:cNvSpPr>
            <a:spLocks noChangeShapeType="1"/>
          </p:cNvSpPr>
          <p:nvPr/>
        </p:nvSpPr>
        <p:spPr bwMode="auto">
          <a:xfrm flipV="1">
            <a:off x="2079625" y="28194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699" name="Line 28"/>
          <p:cNvSpPr>
            <a:spLocks noChangeShapeType="1"/>
          </p:cNvSpPr>
          <p:nvPr/>
        </p:nvSpPr>
        <p:spPr bwMode="auto">
          <a:xfrm flipV="1">
            <a:off x="2697163" y="28194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00" name="Line 29"/>
          <p:cNvSpPr>
            <a:spLocks noChangeShapeType="1"/>
          </p:cNvSpPr>
          <p:nvPr/>
        </p:nvSpPr>
        <p:spPr bwMode="auto">
          <a:xfrm flipV="1">
            <a:off x="2079625" y="21336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01" name="Line 30"/>
          <p:cNvSpPr>
            <a:spLocks noChangeShapeType="1"/>
          </p:cNvSpPr>
          <p:nvPr/>
        </p:nvSpPr>
        <p:spPr bwMode="auto">
          <a:xfrm flipV="1">
            <a:off x="2697163" y="21336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02" name="Line 31"/>
          <p:cNvSpPr>
            <a:spLocks noChangeShapeType="1"/>
          </p:cNvSpPr>
          <p:nvPr/>
        </p:nvSpPr>
        <p:spPr bwMode="auto">
          <a:xfrm>
            <a:off x="750888" y="1981200"/>
            <a:ext cx="6953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03" name="Line 32"/>
          <p:cNvSpPr>
            <a:spLocks noChangeShapeType="1"/>
          </p:cNvSpPr>
          <p:nvPr/>
        </p:nvSpPr>
        <p:spPr bwMode="auto">
          <a:xfrm flipH="1">
            <a:off x="747713" y="1981200"/>
            <a:ext cx="3175" cy="5810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04" name="Text Box 34"/>
          <p:cNvSpPr txBox="1">
            <a:spLocks noChangeArrowheads="1"/>
          </p:cNvSpPr>
          <p:nvPr/>
        </p:nvSpPr>
        <p:spPr bwMode="auto">
          <a:xfrm>
            <a:off x="5942013" y="5715000"/>
            <a:ext cx="17208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BTB and I-TLB</a:t>
            </a:r>
          </a:p>
        </p:txBody>
      </p:sp>
      <p:sp>
        <p:nvSpPr>
          <p:cNvPr id="28705" name="Text Box 35"/>
          <p:cNvSpPr txBox="1">
            <a:spLocks noChangeArrowheads="1"/>
          </p:cNvSpPr>
          <p:nvPr/>
        </p:nvSpPr>
        <p:spPr bwMode="auto">
          <a:xfrm>
            <a:off x="6246813" y="5181600"/>
            <a:ext cx="10731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Decoder</a:t>
            </a:r>
          </a:p>
        </p:txBody>
      </p:sp>
      <p:sp>
        <p:nvSpPr>
          <p:cNvPr id="28706" name="Text Box 36"/>
          <p:cNvSpPr txBox="1">
            <a:spLocks noChangeArrowheads="1"/>
          </p:cNvSpPr>
          <p:nvPr/>
        </p:nvSpPr>
        <p:spPr bwMode="auto">
          <a:xfrm>
            <a:off x="6281738" y="4672013"/>
            <a:ext cx="1412875" cy="3619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Trace Cache</a:t>
            </a:r>
          </a:p>
        </p:txBody>
      </p:sp>
      <p:sp>
        <p:nvSpPr>
          <p:cNvPr id="28707" name="Text Box 37"/>
          <p:cNvSpPr txBox="1">
            <a:spLocks noChangeArrowheads="1"/>
          </p:cNvSpPr>
          <p:nvPr/>
        </p:nvSpPr>
        <p:spPr bwMode="auto">
          <a:xfrm>
            <a:off x="5942013" y="4114800"/>
            <a:ext cx="16319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Rename/Alloc</a:t>
            </a:r>
          </a:p>
        </p:txBody>
      </p:sp>
      <p:sp>
        <p:nvSpPr>
          <p:cNvPr id="28708" name="Text Box 38"/>
          <p:cNvSpPr txBox="1">
            <a:spLocks noChangeArrowheads="1"/>
          </p:cNvSpPr>
          <p:nvPr/>
        </p:nvSpPr>
        <p:spPr bwMode="auto">
          <a:xfrm>
            <a:off x="6018213" y="3581400"/>
            <a:ext cx="1443037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Uop queues</a:t>
            </a:r>
          </a:p>
        </p:txBody>
      </p:sp>
      <p:sp>
        <p:nvSpPr>
          <p:cNvPr id="28709" name="Text Box 39"/>
          <p:cNvSpPr txBox="1">
            <a:spLocks noChangeArrowheads="1"/>
          </p:cNvSpPr>
          <p:nvPr/>
        </p:nvSpPr>
        <p:spPr bwMode="auto">
          <a:xfrm>
            <a:off x="6018213" y="3048000"/>
            <a:ext cx="13525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Schedulers</a:t>
            </a:r>
          </a:p>
        </p:txBody>
      </p:sp>
      <p:sp>
        <p:nvSpPr>
          <p:cNvPr id="28710" name="Text Box 40"/>
          <p:cNvSpPr txBox="1">
            <a:spLocks noChangeArrowheads="1"/>
          </p:cNvSpPr>
          <p:nvPr/>
        </p:nvSpPr>
        <p:spPr bwMode="auto">
          <a:xfrm>
            <a:off x="5521325" y="2362200"/>
            <a:ext cx="1139825" cy="422275"/>
          </a:xfrm>
          <a:prstGeom prst="rect">
            <a:avLst/>
          </a:prstGeom>
          <a:noFill/>
          <a:ln w="25400">
            <a:solidFill>
              <a:srgbClr val="FF3300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000">
                <a:ea typeface="宋体" pitchFamily="2" charset="-122"/>
              </a:rPr>
              <a:t>Integer</a:t>
            </a:r>
          </a:p>
        </p:txBody>
      </p:sp>
      <p:sp>
        <p:nvSpPr>
          <p:cNvPr id="28711" name="Text Box 41"/>
          <p:cNvSpPr txBox="1">
            <a:spLocks noChangeArrowheads="1"/>
          </p:cNvSpPr>
          <p:nvPr/>
        </p:nvSpPr>
        <p:spPr bwMode="auto">
          <a:xfrm>
            <a:off x="6756400" y="2362200"/>
            <a:ext cx="1776413" cy="42227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000">
                <a:solidFill>
                  <a:srgbClr val="B2B2B2"/>
                </a:solidFill>
                <a:ea typeface="宋体" pitchFamily="2" charset="-122"/>
              </a:rPr>
              <a:t>Floating Point</a:t>
            </a:r>
          </a:p>
        </p:txBody>
      </p:sp>
      <p:sp>
        <p:nvSpPr>
          <p:cNvPr id="28712" name="Text Box 42"/>
          <p:cNvSpPr txBox="1">
            <a:spLocks noChangeArrowheads="1"/>
          </p:cNvSpPr>
          <p:nvPr/>
        </p:nvSpPr>
        <p:spPr bwMode="auto">
          <a:xfrm>
            <a:off x="5789613" y="1752600"/>
            <a:ext cx="21526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L1 D-Cache D-TLB</a:t>
            </a:r>
          </a:p>
        </p:txBody>
      </p:sp>
      <p:sp>
        <p:nvSpPr>
          <p:cNvPr id="28713" name="Text Box 43"/>
          <p:cNvSpPr txBox="1">
            <a:spLocks noChangeArrowheads="1"/>
          </p:cNvSpPr>
          <p:nvPr/>
        </p:nvSpPr>
        <p:spPr bwMode="auto">
          <a:xfrm>
            <a:off x="7923213" y="4672013"/>
            <a:ext cx="838200" cy="6064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uCode </a:t>
            </a:r>
            <a:br>
              <a:rPr lang="en-US" altLang="zh-CN" sz="1600">
                <a:solidFill>
                  <a:srgbClr val="B2B2B2"/>
                </a:solidFill>
                <a:ea typeface="宋体" pitchFamily="2" charset="-122"/>
              </a:rPr>
            </a:br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ROM</a:t>
            </a:r>
          </a:p>
        </p:txBody>
      </p:sp>
      <p:sp>
        <p:nvSpPr>
          <p:cNvPr id="28714" name="Text Box 44"/>
          <p:cNvSpPr txBox="1">
            <a:spLocks noChangeArrowheads="1"/>
          </p:cNvSpPr>
          <p:nvPr/>
        </p:nvSpPr>
        <p:spPr bwMode="auto">
          <a:xfrm>
            <a:off x="5484813" y="4672013"/>
            <a:ext cx="604837" cy="3619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BTB</a:t>
            </a:r>
          </a:p>
        </p:txBody>
      </p:sp>
      <p:sp>
        <p:nvSpPr>
          <p:cNvPr id="28715" name="Text Box 45"/>
          <p:cNvSpPr txBox="1">
            <a:spLocks noChangeArrowheads="1"/>
          </p:cNvSpPr>
          <p:nvPr/>
        </p:nvSpPr>
        <p:spPr bwMode="auto">
          <a:xfrm rot="-5400000">
            <a:off x="3932238" y="3582987"/>
            <a:ext cx="2433638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L2 Cache and Control</a:t>
            </a:r>
          </a:p>
        </p:txBody>
      </p:sp>
      <p:sp>
        <p:nvSpPr>
          <p:cNvPr id="28716" name="Text Box 46"/>
          <p:cNvSpPr txBox="1">
            <a:spLocks noChangeArrowheads="1"/>
          </p:cNvSpPr>
          <p:nvPr/>
        </p:nvSpPr>
        <p:spPr bwMode="auto">
          <a:xfrm rot="-5400000">
            <a:off x="4847432" y="5590381"/>
            <a:ext cx="6032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Bus</a:t>
            </a:r>
          </a:p>
        </p:txBody>
      </p:sp>
      <p:sp>
        <p:nvSpPr>
          <p:cNvPr id="28717" name="Line 47"/>
          <p:cNvSpPr>
            <a:spLocks noChangeShapeType="1"/>
          </p:cNvSpPr>
          <p:nvPr/>
        </p:nvSpPr>
        <p:spPr bwMode="auto">
          <a:xfrm>
            <a:off x="5332413" y="5943600"/>
            <a:ext cx="58737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18" name="Line 48"/>
          <p:cNvSpPr>
            <a:spLocks noChangeShapeType="1"/>
          </p:cNvSpPr>
          <p:nvPr/>
        </p:nvSpPr>
        <p:spPr bwMode="auto">
          <a:xfrm>
            <a:off x="5091113" y="4986338"/>
            <a:ext cx="3175" cy="500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19" name="Line 49"/>
          <p:cNvSpPr>
            <a:spLocks noChangeShapeType="1"/>
          </p:cNvSpPr>
          <p:nvPr/>
        </p:nvSpPr>
        <p:spPr bwMode="auto">
          <a:xfrm flipV="1">
            <a:off x="6756400" y="55626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20" name="Line 50"/>
          <p:cNvSpPr>
            <a:spLocks noChangeShapeType="1"/>
          </p:cNvSpPr>
          <p:nvPr/>
        </p:nvSpPr>
        <p:spPr bwMode="auto">
          <a:xfrm flipV="1">
            <a:off x="6756400" y="50292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21" name="Line 51"/>
          <p:cNvSpPr>
            <a:spLocks noChangeShapeType="1"/>
          </p:cNvSpPr>
          <p:nvPr/>
        </p:nvSpPr>
        <p:spPr bwMode="auto">
          <a:xfrm>
            <a:off x="6073775" y="4857750"/>
            <a:ext cx="20955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22" name="Line 52"/>
          <p:cNvSpPr>
            <a:spLocks noChangeShapeType="1"/>
          </p:cNvSpPr>
          <p:nvPr/>
        </p:nvSpPr>
        <p:spPr bwMode="auto">
          <a:xfrm>
            <a:off x="7694613" y="4876800"/>
            <a:ext cx="1889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23" name="Line 53"/>
          <p:cNvSpPr>
            <a:spLocks noChangeShapeType="1"/>
          </p:cNvSpPr>
          <p:nvPr/>
        </p:nvSpPr>
        <p:spPr bwMode="auto">
          <a:xfrm flipV="1">
            <a:off x="6756400" y="44958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24" name="Line 54"/>
          <p:cNvSpPr>
            <a:spLocks noChangeShapeType="1"/>
          </p:cNvSpPr>
          <p:nvPr/>
        </p:nvSpPr>
        <p:spPr bwMode="auto">
          <a:xfrm flipV="1">
            <a:off x="6756400" y="39624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25" name="Line 55"/>
          <p:cNvSpPr>
            <a:spLocks noChangeShapeType="1"/>
          </p:cNvSpPr>
          <p:nvPr/>
        </p:nvSpPr>
        <p:spPr bwMode="auto">
          <a:xfrm flipV="1">
            <a:off x="6708775" y="34290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26" name="Line 56"/>
          <p:cNvSpPr>
            <a:spLocks noChangeShapeType="1"/>
          </p:cNvSpPr>
          <p:nvPr/>
        </p:nvSpPr>
        <p:spPr bwMode="auto">
          <a:xfrm flipV="1">
            <a:off x="6423025" y="28194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27" name="Line 57"/>
          <p:cNvSpPr>
            <a:spLocks noChangeShapeType="1"/>
          </p:cNvSpPr>
          <p:nvPr/>
        </p:nvSpPr>
        <p:spPr bwMode="auto">
          <a:xfrm flipV="1">
            <a:off x="7040563" y="28194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28" name="Line 58"/>
          <p:cNvSpPr>
            <a:spLocks noChangeShapeType="1"/>
          </p:cNvSpPr>
          <p:nvPr/>
        </p:nvSpPr>
        <p:spPr bwMode="auto">
          <a:xfrm flipV="1">
            <a:off x="6423025" y="21336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29" name="Line 59"/>
          <p:cNvSpPr>
            <a:spLocks noChangeShapeType="1"/>
          </p:cNvSpPr>
          <p:nvPr/>
        </p:nvSpPr>
        <p:spPr bwMode="auto">
          <a:xfrm flipV="1">
            <a:off x="7040563" y="21336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30" name="Line 60"/>
          <p:cNvSpPr>
            <a:spLocks noChangeShapeType="1"/>
          </p:cNvSpPr>
          <p:nvPr/>
        </p:nvSpPr>
        <p:spPr bwMode="auto">
          <a:xfrm>
            <a:off x="5094288" y="1981200"/>
            <a:ext cx="6953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31" name="Line 61"/>
          <p:cNvSpPr>
            <a:spLocks noChangeShapeType="1"/>
          </p:cNvSpPr>
          <p:nvPr/>
        </p:nvSpPr>
        <p:spPr bwMode="auto">
          <a:xfrm flipH="1">
            <a:off x="5091113" y="1981200"/>
            <a:ext cx="3175" cy="5810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732" name="Freeform 62"/>
          <p:cNvSpPr>
            <a:spLocks/>
          </p:cNvSpPr>
          <p:nvPr/>
        </p:nvSpPr>
        <p:spPr bwMode="auto">
          <a:xfrm>
            <a:off x="1092200" y="1766888"/>
            <a:ext cx="1422400" cy="4572000"/>
          </a:xfrm>
          <a:custGeom>
            <a:avLst/>
            <a:gdLst>
              <a:gd name="T0" fmla="*/ 768 w 896"/>
              <a:gd name="T1" fmla="*/ 2880 h 2880"/>
              <a:gd name="T2" fmla="*/ 768 w 896"/>
              <a:gd name="T3" fmla="*/ 1152 h 2880"/>
              <a:gd name="T4" fmla="*/ 0 w 896"/>
              <a:gd name="T5" fmla="*/ 0 h 2880"/>
              <a:gd name="T6" fmla="*/ 0 60000 65536"/>
              <a:gd name="T7" fmla="*/ 0 60000 65536"/>
              <a:gd name="T8" fmla="*/ 0 60000 65536"/>
              <a:gd name="T9" fmla="*/ 0 w 896"/>
              <a:gd name="T10" fmla="*/ 0 h 2880"/>
              <a:gd name="T11" fmla="*/ 896 w 896"/>
              <a:gd name="T12" fmla="*/ 2880 h 288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896" h="2880">
                <a:moveTo>
                  <a:pt x="768" y="2880"/>
                </a:moveTo>
                <a:cubicBezTo>
                  <a:pt x="832" y="2256"/>
                  <a:pt x="896" y="1632"/>
                  <a:pt x="768" y="1152"/>
                </a:cubicBezTo>
                <a:cubicBezTo>
                  <a:pt x="640" y="672"/>
                  <a:pt x="320" y="336"/>
                  <a:pt x="0" y="0"/>
                </a:cubicBezTo>
              </a:path>
            </a:pathLst>
          </a:custGeom>
          <a:noFill/>
          <a:ln w="38100">
            <a:solidFill>
              <a:srgbClr val="FF3300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28733" name="Freeform 65"/>
          <p:cNvSpPr>
            <a:spLocks/>
          </p:cNvSpPr>
          <p:nvPr/>
        </p:nvSpPr>
        <p:spPr bwMode="auto">
          <a:xfrm>
            <a:off x="5257800" y="1752600"/>
            <a:ext cx="1422400" cy="4572000"/>
          </a:xfrm>
          <a:custGeom>
            <a:avLst/>
            <a:gdLst>
              <a:gd name="T0" fmla="*/ 768 w 896"/>
              <a:gd name="T1" fmla="*/ 2880 h 2880"/>
              <a:gd name="T2" fmla="*/ 768 w 896"/>
              <a:gd name="T3" fmla="*/ 1152 h 2880"/>
              <a:gd name="T4" fmla="*/ 0 w 896"/>
              <a:gd name="T5" fmla="*/ 0 h 2880"/>
              <a:gd name="T6" fmla="*/ 0 60000 65536"/>
              <a:gd name="T7" fmla="*/ 0 60000 65536"/>
              <a:gd name="T8" fmla="*/ 0 60000 65536"/>
              <a:gd name="T9" fmla="*/ 0 w 896"/>
              <a:gd name="T10" fmla="*/ 0 h 2880"/>
              <a:gd name="T11" fmla="*/ 896 w 896"/>
              <a:gd name="T12" fmla="*/ 2880 h 288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896" h="2880">
                <a:moveTo>
                  <a:pt x="768" y="2880"/>
                </a:moveTo>
                <a:cubicBezTo>
                  <a:pt x="832" y="2256"/>
                  <a:pt x="896" y="1632"/>
                  <a:pt x="768" y="1152"/>
                </a:cubicBezTo>
                <a:cubicBezTo>
                  <a:pt x="640" y="672"/>
                  <a:pt x="320" y="336"/>
                  <a:pt x="0" y="0"/>
                </a:cubicBezTo>
              </a:path>
            </a:pathLst>
          </a:custGeom>
          <a:noFill/>
          <a:ln w="38100">
            <a:solidFill>
              <a:srgbClr val="FF3300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28734" name="Text Box 66"/>
          <p:cNvSpPr txBox="1">
            <a:spLocks noChangeArrowheads="1"/>
          </p:cNvSpPr>
          <p:nvPr/>
        </p:nvSpPr>
        <p:spPr bwMode="auto">
          <a:xfrm>
            <a:off x="1549400" y="6338888"/>
            <a:ext cx="1098550" cy="36671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Thread 1</a:t>
            </a:r>
          </a:p>
        </p:txBody>
      </p:sp>
      <p:sp>
        <p:nvSpPr>
          <p:cNvPr id="28735" name="Text Box 68"/>
          <p:cNvSpPr txBox="1">
            <a:spLocks noChangeArrowheads="1"/>
          </p:cNvSpPr>
          <p:nvPr/>
        </p:nvSpPr>
        <p:spPr bwMode="auto">
          <a:xfrm>
            <a:off x="5867400" y="6324600"/>
            <a:ext cx="10985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Thread 2</a:t>
            </a:r>
          </a:p>
        </p:txBody>
      </p:sp>
      <p:sp>
        <p:nvSpPr>
          <p:cNvPr id="28736" name="Rectangle 71"/>
          <p:cNvSpPr>
            <a:spLocks noChangeArrowheads="1"/>
          </p:cNvSpPr>
          <p:nvPr/>
        </p:nvSpPr>
        <p:spPr bwMode="auto">
          <a:xfrm>
            <a:off x="381000" y="1600200"/>
            <a:ext cx="4191000" cy="47244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28737" name="Rectangle 72"/>
          <p:cNvSpPr>
            <a:spLocks noChangeArrowheads="1"/>
          </p:cNvSpPr>
          <p:nvPr/>
        </p:nvSpPr>
        <p:spPr bwMode="auto">
          <a:xfrm>
            <a:off x="4724400" y="1600200"/>
            <a:ext cx="4191000" cy="47244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F3DE9626-DEB3-4029-A5A4-DD67529DEBC0}" type="slidenum">
              <a:rPr lang="en-US" altLang="zh-CN">
                <a:ea typeface="宋体" pitchFamily="2" charset="-122"/>
              </a:rPr>
              <a:pPr/>
              <a:t>25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29699" name="Text Box 4"/>
          <p:cNvSpPr txBox="1">
            <a:spLocks noChangeArrowheads="1"/>
          </p:cNvSpPr>
          <p:nvPr/>
        </p:nvSpPr>
        <p:spPr bwMode="auto">
          <a:xfrm>
            <a:off x="1598613" y="5715000"/>
            <a:ext cx="17208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BTB and I-TLB</a:t>
            </a:r>
          </a:p>
        </p:txBody>
      </p:sp>
      <p:sp>
        <p:nvSpPr>
          <p:cNvPr id="29700" name="Text Box 5"/>
          <p:cNvSpPr txBox="1">
            <a:spLocks noChangeArrowheads="1"/>
          </p:cNvSpPr>
          <p:nvPr/>
        </p:nvSpPr>
        <p:spPr bwMode="auto">
          <a:xfrm>
            <a:off x="1903413" y="5181600"/>
            <a:ext cx="10731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Decoder</a:t>
            </a:r>
          </a:p>
        </p:txBody>
      </p:sp>
      <p:sp>
        <p:nvSpPr>
          <p:cNvPr id="29701" name="Text Box 6"/>
          <p:cNvSpPr txBox="1">
            <a:spLocks noChangeArrowheads="1"/>
          </p:cNvSpPr>
          <p:nvPr/>
        </p:nvSpPr>
        <p:spPr bwMode="auto">
          <a:xfrm>
            <a:off x="1938338" y="4672013"/>
            <a:ext cx="1412875" cy="3619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Trace Cache</a:t>
            </a:r>
          </a:p>
        </p:txBody>
      </p:sp>
      <p:sp>
        <p:nvSpPr>
          <p:cNvPr id="29702" name="Text Box 7"/>
          <p:cNvSpPr txBox="1">
            <a:spLocks noChangeArrowheads="1"/>
          </p:cNvSpPr>
          <p:nvPr/>
        </p:nvSpPr>
        <p:spPr bwMode="auto">
          <a:xfrm>
            <a:off x="1598613" y="4114800"/>
            <a:ext cx="16319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Rename/Alloc</a:t>
            </a:r>
          </a:p>
        </p:txBody>
      </p:sp>
      <p:sp>
        <p:nvSpPr>
          <p:cNvPr id="29703" name="Text Box 8"/>
          <p:cNvSpPr txBox="1">
            <a:spLocks noChangeArrowheads="1"/>
          </p:cNvSpPr>
          <p:nvPr/>
        </p:nvSpPr>
        <p:spPr bwMode="auto">
          <a:xfrm>
            <a:off x="1674813" y="3581400"/>
            <a:ext cx="1443037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Uop queues</a:t>
            </a:r>
          </a:p>
        </p:txBody>
      </p:sp>
      <p:sp>
        <p:nvSpPr>
          <p:cNvPr id="29704" name="Text Box 9"/>
          <p:cNvSpPr txBox="1">
            <a:spLocks noChangeArrowheads="1"/>
          </p:cNvSpPr>
          <p:nvPr/>
        </p:nvSpPr>
        <p:spPr bwMode="auto">
          <a:xfrm>
            <a:off x="1674813" y="3048000"/>
            <a:ext cx="13525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Schedulers</a:t>
            </a:r>
          </a:p>
        </p:txBody>
      </p:sp>
      <p:sp>
        <p:nvSpPr>
          <p:cNvPr id="29705" name="Text Box 10"/>
          <p:cNvSpPr txBox="1">
            <a:spLocks noChangeArrowheads="1"/>
          </p:cNvSpPr>
          <p:nvPr/>
        </p:nvSpPr>
        <p:spPr bwMode="auto">
          <a:xfrm>
            <a:off x="1177925" y="2362200"/>
            <a:ext cx="1139825" cy="42227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000">
                <a:solidFill>
                  <a:srgbClr val="B2B2B2"/>
                </a:solidFill>
                <a:ea typeface="宋体" pitchFamily="2" charset="-122"/>
              </a:rPr>
              <a:t>Integer</a:t>
            </a:r>
          </a:p>
        </p:txBody>
      </p:sp>
      <p:sp>
        <p:nvSpPr>
          <p:cNvPr id="29706" name="Text Box 11"/>
          <p:cNvSpPr txBox="1">
            <a:spLocks noChangeArrowheads="1"/>
          </p:cNvSpPr>
          <p:nvPr/>
        </p:nvSpPr>
        <p:spPr bwMode="auto">
          <a:xfrm>
            <a:off x="2413000" y="2362200"/>
            <a:ext cx="1776413" cy="422275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000">
                <a:ea typeface="宋体" pitchFamily="2" charset="-122"/>
              </a:rPr>
              <a:t>Floating Point</a:t>
            </a:r>
          </a:p>
        </p:txBody>
      </p:sp>
      <p:sp>
        <p:nvSpPr>
          <p:cNvPr id="29707" name="Text Box 12"/>
          <p:cNvSpPr txBox="1">
            <a:spLocks noChangeArrowheads="1"/>
          </p:cNvSpPr>
          <p:nvPr/>
        </p:nvSpPr>
        <p:spPr bwMode="auto">
          <a:xfrm>
            <a:off x="1446213" y="1752600"/>
            <a:ext cx="21526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L1 D-Cache D-TLB</a:t>
            </a:r>
          </a:p>
        </p:txBody>
      </p:sp>
      <p:sp>
        <p:nvSpPr>
          <p:cNvPr id="29708" name="Text Box 13"/>
          <p:cNvSpPr txBox="1">
            <a:spLocks noChangeArrowheads="1"/>
          </p:cNvSpPr>
          <p:nvPr/>
        </p:nvSpPr>
        <p:spPr bwMode="auto">
          <a:xfrm>
            <a:off x="3579813" y="4672013"/>
            <a:ext cx="838200" cy="6064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uCode </a:t>
            </a:r>
            <a:br>
              <a:rPr lang="en-US" altLang="zh-CN" sz="1600">
                <a:solidFill>
                  <a:srgbClr val="B2B2B2"/>
                </a:solidFill>
                <a:ea typeface="宋体" pitchFamily="2" charset="-122"/>
              </a:rPr>
            </a:br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ROM</a:t>
            </a:r>
          </a:p>
        </p:txBody>
      </p:sp>
      <p:sp>
        <p:nvSpPr>
          <p:cNvPr id="29709" name="Text Box 14"/>
          <p:cNvSpPr txBox="1">
            <a:spLocks noChangeArrowheads="1"/>
          </p:cNvSpPr>
          <p:nvPr/>
        </p:nvSpPr>
        <p:spPr bwMode="auto">
          <a:xfrm>
            <a:off x="1141413" y="4672013"/>
            <a:ext cx="604837" cy="3619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BTB</a:t>
            </a:r>
          </a:p>
        </p:txBody>
      </p:sp>
      <p:sp>
        <p:nvSpPr>
          <p:cNvPr id="29710" name="Text Box 15"/>
          <p:cNvSpPr txBox="1">
            <a:spLocks noChangeArrowheads="1"/>
          </p:cNvSpPr>
          <p:nvPr/>
        </p:nvSpPr>
        <p:spPr bwMode="auto">
          <a:xfrm rot="-5400000">
            <a:off x="-352425" y="3525838"/>
            <a:ext cx="2433638" cy="392112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L2 Cache and Control</a:t>
            </a:r>
          </a:p>
        </p:txBody>
      </p:sp>
      <p:sp>
        <p:nvSpPr>
          <p:cNvPr id="29711" name="Text Box 16"/>
          <p:cNvSpPr txBox="1">
            <a:spLocks noChangeArrowheads="1"/>
          </p:cNvSpPr>
          <p:nvPr/>
        </p:nvSpPr>
        <p:spPr bwMode="auto">
          <a:xfrm rot="-5400000">
            <a:off x="504032" y="5590381"/>
            <a:ext cx="6032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Bus</a:t>
            </a:r>
          </a:p>
        </p:txBody>
      </p:sp>
      <p:sp>
        <p:nvSpPr>
          <p:cNvPr id="29712" name="Line 17"/>
          <p:cNvSpPr>
            <a:spLocks noChangeShapeType="1"/>
          </p:cNvSpPr>
          <p:nvPr/>
        </p:nvSpPr>
        <p:spPr bwMode="auto">
          <a:xfrm>
            <a:off x="989013" y="5943600"/>
            <a:ext cx="58737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13" name="Line 18"/>
          <p:cNvSpPr>
            <a:spLocks noChangeShapeType="1"/>
          </p:cNvSpPr>
          <p:nvPr/>
        </p:nvSpPr>
        <p:spPr bwMode="auto">
          <a:xfrm>
            <a:off x="747713" y="4986338"/>
            <a:ext cx="3175" cy="500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14" name="Line 19"/>
          <p:cNvSpPr>
            <a:spLocks noChangeShapeType="1"/>
          </p:cNvSpPr>
          <p:nvPr/>
        </p:nvSpPr>
        <p:spPr bwMode="auto">
          <a:xfrm flipV="1">
            <a:off x="2413000" y="55626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15" name="Line 20"/>
          <p:cNvSpPr>
            <a:spLocks noChangeShapeType="1"/>
          </p:cNvSpPr>
          <p:nvPr/>
        </p:nvSpPr>
        <p:spPr bwMode="auto">
          <a:xfrm flipV="1">
            <a:off x="2413000" y="50292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16" name="Line 21"/>
          <p:cNvSpPr>
            <a:spLocks noChangeShapeType="1"/>
          </p:cNvSpPr>
          <p:nvPr/>
        </p:nvSpPr>
        <p:spPr bwMode="auto">
          <a:xfrm>
            <a:off x="1730375" y="4857750"/>
            <a:ext cx="20955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17" name="Line 22"/>
          <p:cNvSpPr>
            <a:spLocks noChangeShapeType="1"/>
          </p:cNvSpPr>
          <p:nvPr/>
        </p:nvSpPr>
        <p:spPr bwMode="auto">
          <a:xfrm>
            <a:off x="3351213" y="4876800"/>
            <a:ext cx="1889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18" name="Line 23"/>
          <p:cNvSpPr>
            <a:spLocks noChangeShapeType="1"/>
          </p:cNvSpPr>
          <p:nvPr/>
        </p:nvSpPr>
        <p:spPr bwMode="auto">
          <a:xfrm flipV="1">
            <a:off x="2413000" y="44958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19" name="Line 24"/>
          <p:cNvSpPr>
            <a:spLocks noChangeShapeType="1"/>
          </p:cNvSpPr>
          <p:nvPr/>
        </p:nvSpPr>
        <p:spPr bwMode="auto">
          <a:xfrm flipV="1">
            <a:off x="2413000" y="39624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20" name="Line 25"/>
          <p:cNvSpPr>
            <a:spLocks noChangeShapeType="1"/>
          </p:cNvSpPr>
          <p:nvPr/>
        </p:nvSpPr>
        <p:spPr bwMode="auto">
          <a:xfrm flipV="1">
            <a:off x="2365375" y="34290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21" name="Line 26"/>
          <p:cNvSpPr>
            <a:spLocks noChangeShapeType="1"/>
          </p:cNvSpPr>
          <p:nvPr/>
        </p:nvSpPr>
        <p:spPr bwMode="auto">
          <a:xfrm flipV="1">
            <a:off x="2079625" y="28194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22" name="Line 27"/>
          <p:cNvSpPr>
            <a:spLocks noChangeShapeType="1"/>
          </p:cNvSpPr>
          <p:nvPr/>
        </p:nvSpPr>
        <p:spPr bwMode="auto">
          <a:xfrm flipV="1">
            <a:off x="2697163" y="28194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23" name="Line 28"/>
          <p:cNvSpPr>
            <a:spLocks noChangeShapeType="1"/>
          </p:cNvSpPr>
          <p:nvPr/>
        </p:nvSpPr>
        <p:spPr bwMode="auto">
          <a:xfrm flipV="1">
            <a:off x="2079625" y="21336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24" name="Line 29"/>
          <p:cNvSpPr>
            <a:spLocks noChangeShapeType="1"/>
          </p:cNvSpPr>
          <p:nvPr/>
        </p:nvSpPr>
        <p:spPr bwMode="auto">
          <a:xfrm flipV="1">
            <a:off x="2697163" y="21336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25" name="Line 30"/>
          <p:cNvSpPr>
            <a:spLocks noChangeShapeType="1"/>
          </p:cNvSpPr>
          <p:nvPr/>
        </p:nvSpPr>
        <p:spPr bwMode="auto">
          <a:xfrm>
            <a:off x="750888" y="1981200"/>
            <a:ext cx="6953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26" name="Line 31"/>
          <p:cNvSpPr>
            <a:spLocks noChangeShapeType="1"/>
          </p:cNvSpPr>
          <p:nvPr/>
        </p:nvSpPr>
        <p:spPr bwMode="auto">
          <a:xfrm flipH="1">
            <a:off x="747713" y="1981200"/>
            <a:ext cx="3175" cy="5810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27" name="Text Box 33"/>
          <p:cNvSpPr txBox="1">
            <a:spLocks noChangeArrowheads="1"/>
          </p:cNvSpPr>
          <p:nvPr/>
        </p:nvSpPr>
        <p:spPr bwMode="auto">
          <a:xfrm>
            <a:off x="5942013" y="5715000"/>
            <a:ext cx="17208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BTB and I-TLB</a:t>
            </a:r>
          </a:p>
        </p:txBody>
      </p:sp>
      <p:sp>
        <p:nvSpPr>
          <p:cNvPr id="29728" name="Text Box 34"/>
          <p:cNvSpPr txBox="1">
            <a:spLocks noChangeArrowheads="1"/>
          </p:cNvSpPr>
          <p:nvPr/>
        </p:nvSpPr>
        <p:spPr bwMode="auto">
          <a:xfrm>
            <a:off x="6246813" y="5181600"/>
            <a:ext cx="10731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Decoder</a:t>
            </a:r>
          </a:p>
        </p:txBody>
      </p:sp>
      <p:sp>
        <p:nvSpPr>
          <p:cNvPr id="29729" name="Text Box 35"/>
          <p:cNvSpPr txBox="1">
            <a:spLocks noChangeArrowheads="1"/>
          </p:cNvSpPr>
          <p:nvPr/>
        </p:nvSpPr>
        <p:spPr bwMode="auto">
          <a:xfrm>
            <a:off x="6281738" y="4672013"/>
            <a:ext cx="1412875" cy="3619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Trace Cache</a:t>
            </a:r>
          </a:p>
        </p:txBody>
      </p:sp>
      <p:sp>
        <p:nvSpPr>
          <p:cNvPr id="29730" name="Text Box 36"/>
          <p:cNvSpPr txBox="1">
            <a:spLocks noChangeArrowheads="1"/>
          </p:cNvSpPr>
          <p:nvPr/>
        </p:nvSpPr>
        <p:spPr bwMode="auto">
          <a:xfrm>
            <a:off x="5942013" y="4114800"/>
            <a:ext cx="16319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Rename/Alloc</a:t>
            </a:r>
          </a:p>
        </p:txBody>
      </p:sp>
      <p:sp>
        <p:nvSpPr>
          <p:cNvPr id="29731" name="Text Box 37"/>
          <p:cNvSpPr txBox="1">
            <a:spLocks noChangeArrowheads="1"/>
          </p:cNvSpPr>
          <p:nvPr/>
        </p:nvSpPr>
        <p:spPr bwMode="auto">
          <a:xfrm>
            <a:off x="6018213" y="3581400"/>
            <a:ext cx="1443037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Uop queues</a:t>
            </a:r>
          </a:p>
        </p:txBody>
      </p:sp>
      <p:sp>
        <p:nvSpPr>
          <p:cNvPr id="29732" name="Text Box 38"/>
          <p:cNvSpPr txBox="1">
            <a:spLocks noChangeArrowheads="1"/>
          </p:cNvSpPr>
          <p:nvPr/>
        </p:nvSpPr>
        <p:spPr bwMode="auto">
          <a:xfrm>
            <a:off x="6018213" y="3048000"/>
            <a:ext cx="13525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Schedulers</a:t>
            </a:r>
          </a:p>
        </p:txBody>
      </p:sp>
      <p:sp>
        <p:nvSpPr>
          <p:cNvPr id="29733" name="Text Box 39"/>
          <p:cNvSpPr txBox="1">
            <a:spLocks noChangeArrowheads="1"/>
          </p:cNvSpPr>
          <p:nvPr/>
        </p:nvSpPr>
        <p:spPr bwMode="auto">
          <a:xfrm>
            <a:off x="5521325" y="2362200"/>
            <a:ext cx="1139825" cy="42227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000">
                <a:solidFill>
                  <a:srgbClr val="B2B2B2"/>
                </a:solidFill>
                <a:ea typeface="宋体" pitchFamily="2" charset="-122"/>
              </a:rPr>
              <a:t>Integer</a:t>
            </a:r>
          </a:p>
        </p:txBody>
      </p:sp>
      <p:sp>
        <p:nvSpPr>
          <p:cNvPr id="29734" name="Text Box 40"/>
          <p:cNvSpPr txBox="1">
            <a:spLocks noChangeArrowheads="1"/>
          </p:cNvSpPr>
          <p:nvPr/>
        </p:nvSpPr>
        <p:spPr bwMode="auto">
          <a:xfrm>
            <a:off x="6756400" y="2362200"/>
            <a:ext cx="1776413" cy="422275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000">
                <a:ea typeface="宋体" pitchFamily="2" charset="-122"/>
              </a:rPr>
              <a:t>Floating Point</a:t>
            </a:r>
          </a:p>
        </p:txBody>
      </p:sp>
      <p:sp>
        <p:nvSpPr>
          <p:cNvPr id="29735" name="Text Box 41"/>
          <p:cNvSpPr txBox="1">
            <a:spLocks noChangeArrowheads="1"/>
          </p:cNvSpPr>
          <p:nvPr/>
        </p:nvSpPr>
        <p:spPr bwMode="auto">
          <a:xfrm>
            <a:off x="5789613" y="1752600"/>
            <a:ext cx="21526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L1 D-Cache D-TLB</a:t>
            </a:r>
          </a:p>
        </p:txBody>
      </p:sp>
      <p:sp>
        <p:nvSpPr>
          <p:cNvPr id="29736" name="Text Box 42"/>
          <p:cNvSpPr txBox="1">
            <a:spLocks noChangeArrowheads="1"/>
          </p:cNvSpPr>
          <p:nvPr/>
        </p:nvSpPr>
        <p:spPr bwMode="auto">
          <a:xfrm>
            <a:off x="7923213" y="4672013"/>
            <a:ext cx="838200" cy="6064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uCode </a:t>
            </a:r>
            <a:br>
              <a:rPr lang="en-US" altLang="zh-CN" sz="1600">
                <a:solidFill>
                  <a:srgbClr val="B2B2B2"/>
                </a:solidFill>
                <a:ea typeface="宋体" pitchFamily="2" charset="-122"/>
              </a:rPr>
            </a:br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ROM</a:t>
            </a:r>
          </a:p>
        </p:txBody>
      </p:sp>
      <p:sp>
        <p:nvSpPr>
          <p:cNvPr id="29737" name="Text Box 43"/>
          <p:cNvSpPr txBox="1">
            <a:spLocks noChangeArrowheads="1"/>
          </p:cNvSpPr>
          <p:nvPr/>
        </p:nvSpPr>
        <p:spPr bwMode="auto">
          <a:xfrm>
            <a:off x="5484813" y="4672013"/>
            <a:ext cx="604837" cy="3619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BTB</a:t>
            </a:r>
          </a:p>
        </p:txBody>
      </p:sp>
      <p:sp>
        <p:nvSpPr>
          <p:cNvPr id="29738" name="Text Box 44"/>
          <p:cNvSpPr txBox="1">
            <a:spLocks noChangeArrowheads="1"/>
          </p:cNvSpPr>
          <p:nvPr/>
        </p:nvSpPr>
        <p:spPr bwMode="auto">
          <a:xfrm rot="-5400000">
            <a:off x="3932238" y="3582987"/>
            <a:ext cx="2433638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L2 Cache and Control</a:t>
            </a:r>
          </a:p>
        </p:txBody>
      </p:sp>
      <p:sp>
        <p:nvSpPr>
          <p:cNvPr id="29739" name="Text Box 45"/>
          <p:cNvSpPr txBox="1">
            <a:spLocks noChangeArrowheads="1"/>
          </p:cNvSpPr>
          <p:nvPr/>
        </p:nvSpPr>
        <p:spPr bwMode="auto">
          <a:xfrm rot="-5400000">
            <a:off x="4847432" y="5590381"/>
            <a:ext cx="6032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Bus</a:t>
            </a:r>
          </a:p>
        </p:txBody>
      </p:sp>
      <p:sp>
        <p:nvSpPr>
          <p:cNvPr id="29740" name="Line 46"/>
          <p:cNvSpPr>
            <a:spLocks noChangeShapeType="1"/>
          </p:cNvSpPr>
          <p:nvPr/>
        </p:nvSpPr>
        <p:spPr bwMode="auto">
          <a:xfrm>
            <a:off x="5332413" y="5943600"/>
            <a:ext cx="58737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41" name="Line 47"/>
          <p:cNvSpPr>
            <a:spLocks noChangeShapeType="1"/>
          </p:cNvSpPr>
          <p:nvPr/>
        </p:nvSpPr>
        <p:spPr bwMode="auto">
          <a:xfrm>
            <a:off x="5091113" y="4986338"/>
            <a:ext cx="3175" cy="500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42" name="Line 48"/>
          <p:cNvSpPr>
            <a:spLocks noChangeShapeType="1"/>
          </p:cNvSpPr>
          <p:nvPr/>
        </p:nvSpPr>
        <p:spPr bwMode="auto">
          <a:xfrm flipV="1">
            <a:off x="6756400" y="55626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43" name="Line 49"/>
          <p:cNvSpPr>
            <a:spLocks noChangeShapeType="1"/>
          </p:cNvSpPr>
          <p:nvPr/>
        </p:nvSpPr>
        <p:spPr bwMode="auto">
          <a:xfrm flipV="1">
            <a:off x="6756400" y="50292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44" name="Line 50"/>
          <p:cNvSpPr>
            <a:spLocks noChangeShapeType="1"/>
          </p:cNvSpPr>
          <p:nvPr/>
        </p:nvSpPr>
        <p:spPr bwMode="auto">
          <a:xfrm>
            <a:off x="6073775" y="4857750"/>
            <a:ext cx="20955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45" name="Line 51"/>
          <p:cNvSpPr>
            <a:spLocks noChangeShapeType="1"/>
          </p:cNvSpPr>
          <p:nvPr/>
        </p:nvSpPr>
        <p:spPr bwMode="auto">
          <a:xfrm>
            <a:off x="7694613" y="4876800"/>
            <a:ext cx="1889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46" name="Line 52"/>
          <p:cNvSpPr>
            <a:spLocks noChangeShapeType="1"/>
          </p:cNvSpPr>
          <p:nvPr/>
        </p:nvSpPr>
        <p:spPr bwMode="auto">
          <a:xfrm flipV="1">
            <a:off x="6756400" y="44958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47" name="Line 53"/>
          <p:cNvSpPr>
            <a:spLocks noChangeShapeType="1"/>
          </p:cNvSpPr>
          <p:nvPr/>
        </p:nvSpPr>
        <p:spPr bwMode="auto">
          <a:xfrm flipV="1">
            <a:off x="6756400" y="39624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48" name="Line 54"/>
          <p:cNvSpPr>
            <a:spLocks noChangeShapeType="1"/>
          </p:cNvSpPr>
          <p:nvPr/>
        </p:nvSpPr>
        <p:spPr bwMode="auto">
          <a:xfrm flipV="1">
            <a:off x="6708775" y="34290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49" name="Line 55"/>
          <p:cNvSpPr>
            <a:spLocks noChangeShapeType="1"/>
          </p:cNvSpPr>
          <p:nvPr/>
        </p:nvSpPr>
        <p:spPr bwMode="auto">
          <a:xfrm flipV="1">
            <a:off x="6423025" y="28194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50" name="Line 56"/>
          <p:cNvSpPr>
            <a:spLocks noChangeShapeType="1"/>
          </p:cNvSpPr>
          <p:nvPr/>
        </p:nvSpPr>
        <p:spPr bwMode="auto">
          <a:xfrm flipV="1">
            <a:off x="7040563" y="28194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51" name="Line 57"/>
          <p:cNvSpPr>
            <a:spLocks noChangeShapeType="1"/>
          </p:cNvSpPr>
          <p:nvPr/>
        </p:nvSpPr>
        <p:spPr bwMode="auto">
          <a:xfrm flipV="1">
            <a:off x="6423025" y="21336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52" name="Line 58"/>
          <p:cNvSpPr>
            <a:spLocks noChangeShapeType="1"/>
          </p:cNvSpPr>
          <p:nvPr/>
        </p:nvSpPr>
        <p:spPr bwMode="auto">
          <a:xfrm flipV="1">
            <a:off x="7040563" y="21336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53" name="Line 59"/>
          <p:cNvSpPr>
            <a:spLocks noChangeShapeType="1"/>
          </p:cNvSpPr>
          <p:nvPr/>
        </p:nvSpPr>
        <p:spPr bwMode="auto">
          <a:xfrm>
            <a:off x="5094288" y="1981200"/>
            <a:ext cx="6953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54" name="Line 60"/>
          <p:cNvSpPr>
            <a:spLocks noChangeShapeType="1"/>
          </p:cNvSpPr>
          <p:nvPr/>
        </p:nvSpPr>
        <p:spPr bwMode="auto">
          <a:xfrm flipH="1">
            <a:off x="5091113" y="1981200"/>
            <a:ext cx="3175" cy="5810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755" name="Freeform 62"/>
          <p:cNvSpPr>
            <a:spLocks/>
          </p:cNvSpPr>
          <p:nvPr/>
        </p:nvSpPr>
        <p:spPr bwMode="auto">
          <a:xfrm>
            <a:off x="2497138" y="1854200"/>
            <a:ext cx="1155700" cy="4495800"/>
          </a:xfrm>
          <a:custGeom>
            <a:avLst/>
            <a:gdLst>
              <a:gd name="T0" fmla="*/ 104 w 728"/>
              <a:gd name="T1" fmla="*/ 2832 h 2832"/>
              <a:gd name="T2" fmla="*/ 104 w 728"/>
              <a:gd name="T3" fmla="*/ 1104 h 2832"/>
              <a:gd name="T4" fmla="*/ 728 w 728"/>
              <a:gd name="T5" fmla="*/ 0 h 2832"/>
              <a:gd name="T6" fmla="*/ 0 60000 65536"/>
              <a:gd name="T7" fmla="*/ 0 60000 65536"/>
              <a:gd name="T8" fmla="*/ 0 60000 65536"/>
              <a:gd name="T9" fmla="*/ 0 w 728"/>
              <a:gd name="T10" fmla="*/ 0 h 2832"/>
              <a:gd name="T11" fmla="*/ 728 w 728"/>
              <a:gd name="T12" fmla="*/ 2832 h 283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728" h="2832">
                <a:moveTo>
                  <a:pt x="104" y="2832"/>
                </a:moveTo>
                <a:cubicBezTo>
                  <a:pt x="52" y="2204"/>
                  <a:pt x="0" y="1576"/>
                  <a:pt x="104" y="1104"/>
                </a:cubicBezTo>
                <a:cubicBezTo>
                  <a:pt x="208" y="632"/>
                  <a:pt x="624" y="184"/>
                  <a:pt x="728" y="0"/>
                </a:cubicBezTo>
              </a:path>
            </a:pathLst>
          </a:custGeom>
          <a:noFill/>
          <a:ln w="3810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29756" name="Freeform 63"/>
          <p:cNvSpPr>
            <a:spLocks/>
          </p:cNvSpPr>
          <p:nvPr/>
        </p:nvSpPr>
        <p:spPr bwMode="auto">
          <a:xfrm>
            <a:off x="6934200" y="1828800"/>
            <a:ext cx="1155700" cy="4495800"/>
          </a:xfrm>
          <a:custGeom>
            <a:avLst/>
            <a:gdLst>
              <a:gd name="T0" fmla="*/ 104 w 728"/>
              <a:gd name="T1" fmla="*/ 2832 h 2832"/>
              <a:gd name="T2" fmla="*/ 104 w 728"/>
              <a:gd name="T3" fmla="*/ 1104 h 2832"/>
              <a:gd name="T4" fmla="*/ 728 w 728"/>
              <a:gd name="T5" fmla="*/ 0 h 2832"/>
              <a:gd name="T6" fmla="*/ 0 60000 65536"/>
              <a:gd name="T7" fmla="*/ 0 60000 65536"/>
              <a:gd name="T8" fmla="*/ 0 60000 65536"/>
              <a:gd name="T9" fmla="*/ 0 w 728"/>
              <a:gd name="T10" fmla="*/ 0 h 2832"/>
              <a:gd name="T11" fmla="*/ 728 w 728"/>
              <a:gd name="T12" fmla="*/ 2832 h 283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728" h="2832">
                <a:moveTo>
                  <a:pt x="104" y="2832"/>
                </a:moveTo>
                <a:cubicBezTo>
                  <a:pt x="52" y="2204"/>
                  <a:pt x="0" y="1576"/>
                  <a:pt x="104" y="1104"/>
                </a:cubicBezTo>
                <a:cubicBezTo>
                  <a:pt x="208" y="632"/>
                  <a:pt x="624" y="184"/>
                  <a:pt x="728" y="0"/>
                </a:cubicBezTo>
              </a:path>
            </a:pathLst>
          </a:custGeom>
          <a:noFill/>
          <a:ln w="3810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29757" name="Text Box 66"/>
          <p:cNvSpPr txBox="1">
            <a:spLocks noChangeArrowheads="1"/>
          </p:cNvSpPr>
          <p:nvPr/>
        </p:nvSpPr>
        <p:spPr bwMode="auto">
          <a:xfrm>
            <a:off x="2420938" y="6350000"/>
            <a:ext cx="10985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Thread 3</a:t>
            </a:r>
          </a:p>
        </p:txBody>
      </p:sp>
      <p:sp>
        <p:nvSpPr>
          <p:cNvPr id="29758" name="Text Box 68"/>
          <p:cNvSpPr txBox="1">
            <a:spLocks noChangeArrowheads="1"/>
          </p:cNvSpPr>
          <p:nvPr/>
        </p:nvSpPr>
        <p:spPr bwMode="auto">
          <a:xfrm>
            <a:off x="7010400" y="6324600"/>
            <a:ext cx="10985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Thread 4</a:t>
            </a:r>
          </a:p>
        </p:txBody>
      </p:sp>
      <p:sp>
        <p:nvSpPr>
          <p:cNvPr id="29759" name="Rectangle 70"/>
          <p:cNvSpPr>
            <a:spLocks noChangeArrowheads="1"/>
          </p:cNvSpPr>
          <p:nvPr/>
        </p:nvSpPr>
        <p:spPr bwMode="auto">
          <a:xfrm>
            <a:off x="381000" y="1600200"/>
            <a:ext cx="4191000" cy="47244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29760" name="Rectangle 71"/>
          <p:cNvSpPr>
            <a:spLocks noChangeArrowheads="1"/>
          </p:cNvSpPr>
          <p:nvPr/>
        </p:nvSpPr>
        <p:spPr bwMode="auto">
          <a:xfrm>
            <a:off x="4724400" y="1600200"/>
            <a:ext cx="4191000" cy="47244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29761" name="Rectangle 73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zh-CN" sz="4000" smtClean="0">
                <a:ea typeface="宋体" pitchFamily="2" charset="-122"/>
              </a:rPr>
              <a:t>Multi-core: </a:t>
            </a:r>
            <a:br>
              <a:rPr lang="en-US" altLang="zh-CN" sz="4000" smtClean="0">
                <a:ea typeface="宋体" pitchFamily="2" charset="-122"/>
              </a:rPr>
            </a:br>
            <a:r>
              <a:rPr lang="en-US" altLang="zh-CN" sz="4000" smtClean="0">
                <a:ea typeface="宋体" pitchFamily="2" charset="-122"/>
              </a:rPr>
              <a:t>threads can run on separate cores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B77BC3B2-2F7C-4C88-8B25-4D1292EF3EB0}" type="slidenum">
              <a:rPr lang="en-US" altLang="zh-CN">
                <a:ea typeface="宋体" pitchFamily="2" charset="-122"/>
              </a:rPr>
              <a:pPr/>
              <a:t>26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307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Combining Multi-core and SMT</a:t>
            </a:r>
          </a:p>
        </p:txBody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</p:spPr>
        <p:txBody>
          <a:bodyPr/>
          <a:lstStyle/>
          <a:p>
            <a:pPr eaLnBrk="1" hangingPunct="1"/>
            <a:r>
              <a:rPr lang="en-US" altLang="zh-CN" dirty="0" smtClean="0">
                <a:ea typeface="宋体" pitchFamily="2" charset="-122"/>
              </a:rPr>
              <a:t>Cores can be SMT-enabled (or not)</a:t>
            </a:r>
          </a:p>
          <a:p>
            <a:pPr eaLnBrk="1" hangingPunct="1"/>
            <a:r>
              <a:rPr lang="en-US" altLang="zh-CN" dirty="0" smtClean="0">
                <a:ea typeface="宋体" pitchFamily="2" charset="-122"/>
              </a:rPr>
              <a:t>The different combinations: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Single-core, non-SMT: standard </a:t>
            </a:r>
            <a:r>
              <a:rPr lang="en-US" altLang="zh-CN" dirty="0" err="1" smtClean="0">
                <a:ea typeface="宋体" pitchFamily="2" charset="-122"/>
              </a:rPr>
              <a:t>uniprocessor</a:t>
            </a:r>
            <a:endParaRPr lang="en-US" altLang="zh-CN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Single-core, with SMT 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Multi-core, non-SMT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Multi-core, with </a:t>
            </a:r>
            <a:r>
              <a:rPr lang="en-US" altLang="zh-CN" dirty="0" smtClean="0">
                <a:ea typeface="宋体" pitchFamily="2" charset="-122"/>
              </a:rPr>
              <a:t>SMT</a:t>
            </a:r>
            <a:endParaRPr lang="en-US" altLang="zh-CN" dirty="0" smtClean="0">
              <a:ea typeface="宋体" pitchFamily="2" charset="-122"/>
            </a:endParaRPr>
          </a:p>
          <a:p>
            <a:pPr eaLnBrk="1" hangingPunct="1"/>
            <a:r>
              <a:rPr lang="en-US" altLang="zh-CN" dirty="0" smtClean="0">
                <a:ea typeface="宋体" pitchFamily="2" charset="-122"/>
              </a:rPr>
              <a:t>The number of SMT threads:</a:t>
            </a:r>
            <a:br>
              <a:rPr lang="en-US" altLang="zh-CN" dirty="0" smtClean="0">
                <a:ea typeface="宋体" pitchFamily="2" charset="-122"/>
              </a:rPr>
            </a:br>
            <a:r>
              <a:rPr lang="en-US" altLang="zh-CN" dirty="0" smtClean="0">
                <a:ea typeface="宋体" pitchFamily="2" charset="-122"/>
              </a:rPr>
              <a:t>2, 4, or sometimes 8 simultaneous threads</a:t>
            </a:r>
          </a:p>
          <a:p>
            <a:pPr eaLnBrk="1" hangingPunct="1"/>
            <a:r>
              <a:rPr lang="en-US" altLang="zh-CN" dirty="0" smtClean="0">
                <a:ea typeface="宋体" pitchFamily="2" charset="-122"/>
              </a:rPr>
              <a:t>Intel calls them “hyper-threads”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824E42EB-847A-4278-BD30-F289C74A886B}" type="slidenum">
              <a:rPr lang="en-US" altLang="zh-CN">
                <a:ea typeface="宋体" pitchFamily="2" charset="-122"/>
              </a:rPr>
              <a:pPr/>
              <a:t>27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4000" smtClean="0">
                <a:ea typeface="宋体" pitchFamily="2" charset="-122"/>
              </a:rPr>
              <a:t>SMT Dual-core: all four threads can run concurrently</a:t>
            </a:r>
          </a:p>
        </p:txBody>
      </p:sp>
      <p:sp>
        <p:nvSpPr>
          <p:cNvPr id="31748" name="Text Box 4"/>
          <p:cNvSpPr txBox="1">
            <a:spLocks noChangeArrowheads="1"/>
          </p:cNvSpPr>
          <p:nvPr/>
        </p:nvSpPr>
        <p:spPr bwMode="auto">
          <a:xfrm>
            <a:off x="1598613" y="5715000"/>
            <a:ext cx="17208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BTB and I-TLB</a:t>
            </a:r>
          </a:p>
        </p:txBody>
      </p:sp>
      <p:sp>
        <p:nvSpPr>
          <p:cNvPr id="31749" name="Text Box 5"/>
          <p:cNvSpPr txBox="1">
            <a:spLocks noChangeArrowheads="1"/>
          </p:cNvSpPr>
          <p:nvPr/>
        </p:nvSpPr>
        <p:spPr bwMode="auto">
          <a:xfrm>
            <a:off x="1903413" y="5181600"/>
            <a:ext cx="10731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Decoder</a:t>
            </a:r>
          </a:p>
        </p:txBody>
      </p:sp>
      <p:sp>
        <p:nvSpPr>
          <p:cNvPr id="31750" name="Text Box 6"/>
          <p:cNvSpPr txBox="1">
            <a:spLocks noChangeArrowheads="1"/>
          </p:cNvSpPr>
          <p:nvPr/>
        </p:nvSpPr>
        <p:spPr bwMode="auto">
          <a:xfrm>
            <a:off x="1938338" y="4672013"/>
            <a:ext cx="1412875" cy="3619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Trace Cache</a:t>
            </a:r>
          </a:p>
        </p:txBody>
      </p:sp>
      <p:sp>
        <p:nvSpPr>
          <p:cNvPr id="31751" name="Text Box 7"/>
          <p:cNvSpPr txBox="1">
            <a:spLocks noChangeArrowheads="1"/>
          </p:cNvSpPr>
          <p:nvPr/>
        </p:nvSpPr>
        <p:spPr bwMode="auto">
          <a:xfrm>
            <a:off x="1598613" y="4114800"/>
            <a:ext cx="16319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Rename/Alloc</a:t>
            </a:r>
          </a:p>
        </p:txBody>
      </p:sp>
      <p:sp>
        <p:nvSpPr>
          <p:cNvPr id="31752" name="Text Box 8"/>
          <p:cNvSpPr txBox="1">
            <a:spLocks noChangeArrowheads="1"/>
          </p:cNvSpPr>
          <p:nvPr/>
        </p:nvSpPr>
        <p:spPr bwMode="auto">
          <a:xfrm>
            <a:off x="1674813" y="3581400"/>
            <a:ext cx="1443037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Uop queues</a:t>
            </a:r>
          </a:p>
        </p:txBody>
      </p:sp>
      <p:sp>
        <p:nvSpPr>
          <p:cNvPr id="31753" name="Text Box 9"/>
          <p:cNvSpPr txBox="1">
            <a:spLocks noChangeArrowheads="1"/>
          </p:cNvSpPr>
          <p:nvPr/>
        </p:nvSpPr>
        <p:spPr bwMode="auto">
          <a:xfrm>
            <a:off x="1674813" y="3048000"/>
            <a:ext cx="13525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Schedulers</a:t>
            </a:r>
          </a:p>
        </p:txBody>
      </p:sp>
      <p:sp>
        <p:nvSpPr>
          <p:cNvPr id="31754" name="Text Box 10"/>
          <p:cNvSpPr txBox="1">
            <a:spLocks noChangeArrowheads="1"/>
          </p:cNvSpPr>
          <p:nvPr/>
        </p:nvSpPr>
        <p:spPr bwMode="auto">
          <a:xfrm>
            <a:off x="1177925" y="2362200"/>
            <a:ext cx="1139825" cy="422275"/>
          </a:xfrm>
          <a:prstGeom prst="rect">
            <a:avLst/>
          </a:prstGeom>
          <a:noFill/>
          <a:ln w="25400">
            <a:solidFill>
              <a:srgbClr val="FF3300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000">
                <a:ea typeface="宋体" pitchFamily="2" charset="-122"/>
              </a:rPr>
              <a:t>Integer</a:t>
            </a:r>
          </a:p>
        </p:txBody>
      </p:sp>
      <p:sp>
        <p:nvSpPr>
          <p:cNvPr id="31755" name="Text Box 11"/>
          <p:cNvSpPr txBox="1">
            <a:spLocks noChangeArrowheads="1"/>
          </p:cNvSpPr>
          <p:nvPr/>
        </p:nvSpPr>
        <p:spPr bwMode="auto">
          <a:xfrm>
            <a:off x="2413000" y="2362200"/>
            <a:ext cx="1776413" cy="422275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000">
                <a:ea typeface="宋体" pitchFamily="2" charset="-122"/>
              </a:rPr>
              <a:t>Floating Point</a:t>
            </a:r>
          </a:p>
        </p:txBody>
      </p:sp>
      <p:sp>
        <p:nvSpPr>
          <p:cNvPr id="31756" name="Text Box 12"/>
          <p:cNvSpPr txBox="1">
            <a:spLocks noChangeArrowheads="1"/>
          </p:cNvSpPr>
          <p:nvPr/>
        </p:nvSpPr>
        <p:spPr bwMode="auto">
          <a:xfrm>
            <a:off x="1446213" y="1752600"/>
            <a:ext cx="21526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L1 D-Cache D-TLB</a:t>
            </a:r>
          </a:p>
        </p:txBody>
      </p:sp>
      <p:sp>
        <p:nvSpPr>
          <p:cNvPr id="31757" name="Text Box 13"/>
          <p:cNvSpPr txBox="1">
            <a:spLocks noChangeArrowheads="1"/>
          </p:cNvSpPr>
          <p:nvPr/>
        </p:nvSpPr>
        <p:spPr bwMode="auto">
          <a:xfrm>
            <a:off x="3579813" y="4672013"/>
            <a:ext cx="838200" cy="6064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uCode </a:t>
            </a:r>
            <a:br>
              <a:rPr lang="en-US" altLang="zh-CN" sz="1600">
                <a:solidFill>
                  <a:srgbClr val="B2B2B2"/>
                </a:solidFill>
                <a:ea typeface="宋体" pitchFamily="2" charset="-122"/>
              </a:rPr>
            </a:br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ROM</a:t>
            </a:r>
          </a:p>
        </p:txBody>
      </p:sp>
      <p:sp>
        <p:nvSpPr>
          <p:cNvPr id="31758" name="Text Box 14"/>
          <p:cNvSpPr txBox="1">
            <a:spLocks noChangeArrowheads="1"/>
          </p:cNvSpPr>
          <p:nvPr/>
        </p:nvSpPr>
        <p:spPr bwMode="auto">
          <a:xfrm>
            <a:off x="1141413" y="4672013"/>
            <a:ext cx="604837" cy="3619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BTB</a:t>
            </a:r>
          </a:p>
        </p:txBody>
      </p:sp>
      <p:sp>
        <p:nvSpPr>
          <p:cNvPr id="31759" name="Text Box 15"/>
          <p:cNvSpPr txBox="1">
            <a:spLocks noChangeArrowheads="1"/>
          </p:cNvSpPr>
          <p:nvPr/>
        </p:nvSpPr>
        <p:spPr bwMode="auto">
          <a:xfrm rot="-5400000">
            <a:off x="-376237" y="3549650"/>
            <a:ext cx="2433637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L2 Cache and Control</a:t>
            </a:r>
          </a:p>
        </p:txBody>
      </p:sp>
      <p:sp>
        <p:nvSpPr>
          <p:cNvPr id="31760" name="Text Box 16"/>
          <p:cNvSpPr txBox="1">
            <a:spLocks noChangeArrowheads="1"/>
          </p:cNvSpPr>
          <p:nvPr/>
        </p:nvSpPr>
        <p:spPr bwMode="auto">
          <a:xfrm rot="-5400000">
            <a:off x="504032" y="5590381"/>
            <a:ext cx="6032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Bus</a:t>
            </a:r>
          </a:p>
        </p:txBody>
      </p:sp>
      <p:sp>
        <p:nvSpPr>
          <p:cNvPr id="31761" name="Line 17"/>
          <p:cNvSpPr>
            <a:spLocks noChangeShapeType="1"/>
          </p:cNvSpPr>
          <p:nvPr/>
        </p:nvSpPr>
        <p:spPr bwMode="auto">
          <a:xfrm>
            <a:off x="989013" y="5943600"/>
            <a:ext cx="58737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62" name="Line 18"/>
          <p:cNvSpPr>
            <a:spLocks noChangeShapeType="1"/>
          </p:cNvSpPr>
          <p:nvPr/>
        </p:nvSpPr>
        <p:spPr bwMode="auto">
          <a:xfrm>
            <a:off x="747713" y="4986338"/>
            <a:ext cx="3175" cy="500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63" name="Line 19"/>
          <p:cNvSpPr>
            <a:spLocks noChangeShapeType="1"/>
          </p:cNvSpPr>
          <p:nvPr/>
        </p:nvSpPr>
        <p:spPr bwMode="auto">
          <a:xfrm flipV="1">
            <a:off x="2413000" y="55626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64" name="Line 20"/>
          <p:cNvSpPr>
            <a:spLocks noChangeShapeType="1"/>
          </p:cNvSpPr>
          <p:nvPr/>
        </p:nvSpPr>
        <p:spPr bwMode="auto">
          <a:xfrm flipV="1">
            <a:off x="2413000" y="50292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65" name="Line 21"/>
          <p:cNvSpPr>
            <a:spLocks noChangeShapeType="1"/>
          </p:cNvSpPr>
          <p:nvPr/>
        </p:nvSpPr>
        <p:spPr bwMode="auto">
          <a:xfrm>
            <a:off x="1730375" y="4857750"/>
            <a:ext cx="20955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66" name="Line 22"/>
          <p:cNvSpPr>
            <a:spLocks noChangeShapeType="1"/>
          </p:cNvSpPr>
          <p:nvPr/>
        </p:nvSpPr>
        <p:spPr bwMode="auto">
          <a:xfrm>
            <a:off x="3351213" y="4876800"/>
            <a:ext cx="1889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67" name="Line 23"/>
          <p:cNvSpPr>
            <a:spLocks noChangeShapeType="1"/>
          </p:cNvSpPr>
          <p:nvPr/>
        </p:nvSpPr>
        <p:spPr bwMode="auto">
          <a:xfrm flipV="1">
            <a:off x="2413000" y="44958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68" name="Line 24"/>
          <p:cNvSpPr>
            <a:spLocks noChangeShapeType="1"/>
          </p:cNvSpPr>
          <p:nvPr/>
        </p:nvSpPr>
        <p:spPr bwMode="auto">
          <a:xfrm flipV="1">
            <a:off x="2413000" y="39624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69" name="Line 25"/>
          <p:cNvSpPr>
            <a:spLocks noChangeShapeType="1"/>
          </p:cNvSpPr>
          <p:nvPr/>
        </p:nvSpPr>
        <p:spPr bwMode="auto">
          <a:xfrm flipV="1">
            <a:off x="2365375" y="34290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70" name="Line 26"/>
          <p:cNvSpPr>
            <a:spLocks noChangeShapeType="1"/>
          </p:cNvSpPr>
          <p:nvPr/>
        </p:nvSpPr>
        <p:spPr bwMode="auto">
          <a:xfrm flipV="1">
            <a:off x="2079625" y="28194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71" name="Line 27"/>
          <p:cNvSpPr>
            <a:spLocks noChangeShapeType="1"/>
          </p:cNvSpPr>
          <p:nvPr/>
        </p:nvSpPr>
        <p:spPr bwMode="auto">
          <a:xfrm flipV="1">
            <a:off x="2697163" y="28194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72" name="Line 28"/>
          <p:cNvSpPr>
            <a:spLocks noChangeShapeType="1"/>
          </p:cNvSpPr>
          <p:nvPr/>
        </p:nvSpPr>
        <p:spPr bwMode="auto">
          <a:xfrm flipV="1">
            <a:off x="2079625" y="21336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73" name="Line 29"/>
          <p:cNvSpPr>
            <a:spLocks noChangeShapeType="1"/>
          </p:cNvSpPr>
          <p:nvPr/>
        </p:nvSpPr>
        <p:spPr bwMode="auto">
          <a:xfrm flipV="1">
            <a:off x="2697163" y="21336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74" name="Line 30"/>
          <p:cNvSpPr>
            <a:spLocks noChangeShapeType="1"/>
          </p:cNvSpPr>
          <p:nvPr/>
        </p:nvSpPr>
        <p:spPr bwMode="auto">
          <a:xfrm>
            <a:off x="750888" y="1981200"/>
            <a:ext cx="6953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75" name="Line 31"/>
          <p:cNvSpPr>
            <a:spLocks noChangeShapeType="1"/>
          </p:cNvSpPr>
          <p:nvPr/>
        </p:nvSpPr>
        <p:spPr bwMode="auto">
          <a:xfrm flipH="1">
            <a:off x="747713" y="1981200"/>
            <a:ext cx="3175" cy="5810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76" name="Text Box 33"/>
          <p:cNvSpPr txBox="1">
            <a:spLocks noChangeArrowheads="1"/>
          </p:cNvSpPr>
          <p:nvPr/>
        </p:nvSpPr>
        <p:spPr bwMode="auto">
          <a:xfrm>
            <a:off x="5942013" y="5715000"/>
            <a:ext cx="17208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BTB and I-TLB</a:t>
            </a:r>
          </a:p>
        </p:txBody>
      </p:sp>
      <p:sp>
        <p:nvSpPr>
          <p:cNvPr id="31777" name="Text Box 34"/>
          <p:cNvSpPr txBox="1">
            <a:spLocks noChangeArrowheads="1"/>
          </p:cNvSpPr>
          <p:nvPr/>
        </p:nvSpPr>
        <p:spPr bwMode="auto">
          <a:xfrm>
            <a:off x="6246813" y="5181600"/>
            <a:ext cx="10731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Decoder</a:t>
            </a:r>
          </a:p>
        </p:txBody>
      </p:sp>
      <p:sp>
        <p:nvSpPr>
          <p:cNvPr id="31778" name="Text Box 35"/>
          <p:cNvSpPr txBox="1">
            <a:spLocks noChangeArrowheads="1"/>
          </p:cNvSpPr>
          <p:nvPr/>
        </p:nvSpPr>
        <p:spPr bwMode="auto">
          <a:xfrm>
            <a:off x="6281738" y="4672013"/>
            <a:ext cx="1412875" cy="3619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Trace Cache</a:t>
            </a:r>
          </a:p>
        </p:txBody>
      </p:sp>
      <p:sp>
        <p:nvSpPr>
          <p:cNvPr id="31779" name="Text Box 36"/>
          <p:cNvSpPr txBox="1">
            <a:spLocks noChangeArrowheads="1"/>
          </p:cNvSpPr>
          <p:nvPr/>
        </p:nvSpPr>
        <p:spPr bwMode="auto">
          <a:xfrm>
            <a:off x="5942013" y="4114800"/>
            <a:ext cx="16319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Rename/Alloc</a:t>
            </a:r>
          </a:p>
        </p:txBody>
      </p:sp>
      <p:sp>
        <p:nvSpPr>
          <p:cNvPr id="31780" name="Text Box 37"/>
          <p:cNvSpPr txBox="1">
            <a:spLocks noChangeArrowheads="1"/>
          </p:cNvSpPr>
          <p:nvPr/>
        </p:nvSpPr>
        <p:spPr bwMode="auto">
          <a:xfrm>
            <a:off x="6018213" y="3581400"/>
            <a:ext cx="1443037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Uop queues</a:t>
            </a:r>
          </a:p>
        </p:txBody>
      </p:sp>
      <p:sp>
        <p:nvSpPr>
          <p:cNvPr id="31781" name="Text Box 38"/>
          <p:cNvSpPr txBox="1">
            <a:spLocks noChangeArrowheads="1"/>
          </p:cNvSpPr>
          <p:nvPr/>
        </p:nvSpPr>
        <p:spPr bwMode="auto">
          <a:xfrm>
            <a:off x="6018213" y="3048000"/>
            <a:ext cx="13525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Schedulers</a:t>
            </a:r>
          </a:p>
        </p:txBody>
      </p:sp>
      <p:sp>
        <p:nvSpPr>
          <p:cNvPr id="31782" name="Text Box 39"/>
          <p:cNvSpPr txBox="1">
            <a:spLocks noChangeArrowheads="1"/>
          </p:cNvSpPr>
          <p:nvPr/>
        </p:nvSpPr>
        <p:spPr bwMode="auto">
          <a:xfrm>
            <a:off x="5521325" y="2362200"/>
            <a:ext cx="1139825" cy="422275"/>
          </a:xfrm>
          <a:prstGeom prst="rect">
            <a:avLst/>
          </a:prstGeom>
          <a:noFill/>
          <a:ln w="25400">
            <a:solidFill>
              <a:srgbClr val="FF3300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000">
                <a:ea typeface="宋体" pitchFamily="2" charset="-122"/>
              </a:rPr>
              <a:t>Integer</a:t>
            </a:r>
          </a:p>
        </p:txBody>
      </p:sp>
      <p:sp>
        <p:nvSpPr>
          <p:cNvPr id="31783" name="Text Box 40"/>
          <p:cNvSpPr txBox="1">
            <a:spLocks noChangeArrowheads="1"/>
          </p:cNvSpPr>
          <p:nvPr/>
        </p:nvSpPr>
        <p:spPr bwMode="auto">
          <a:xfrm>
            <a:off x="6756400" y="2362200"/>
            <a:ext cx="1776413" cy="422275"/>
          </a:xfrm>
          <a:prstGeom prst="rect">
            <a:avLst/>
          </a:prstGeom>
          <a:noFill/>
          <a:ln w="25400">
            <a:solidFill>
              <a:srgbClr val="0000FF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2000">
                <a:ea typeface="宋体" pitchFamily="2" charset="-122"/>
              </a:rPr>
              <a:t>Floating Point</a:t>
            </a:r>
          </a:p>
        </p:txBody>
      </p:sp>
      <p:sp>
        <p:nvSpPr>
          <p:cNvPr id="31784" name="Text Box 41"/>
          <p:cNvSpPr txBox="1">
            <a:spLocks noChangeArrowheads="1"/>
          </p:cNvSpPr>
          <p:nvPr/>
        </p:nvSpPr>
        <p:spPr bwMode="auto">
          <a:xfrm>
            <a:off x="5789613" y="1752600"/>
            <a:ext cx="21526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L1 D-Cache D-TLB</a:t>
            </a:r>
          </a:p>
        </p:txBody>
      </p:sp>
      <p:sp>
        <p:nvSpPr>
          <p:cNvPr id="31785" name="Text Box 42"/>
          <p:cNvSpPr txBox="1">
            <a:spLocks noChangeArrowheads="1"/>
          </p:cNvSpPr>
          <p:nvPr/>
        </p:nvSpPr>
        <p:spPr bwMode="auto">
          <a:xfrm>
            <a:off x="7923213" y="4672013"/>
            <a:ext cx="838200" cy="6064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uCode </a:t>
            </a:r>
            <a:br>
              <a:rPr lang="en-US" altLang="zh-CN" sz="1600">
                <a:solidFill>
                  <a:srgbClr val="B2B2B2"/>
                </a:solidFill>
                <a:ea typeface="宋体" pitchFamily="2" charset="-122"/>
              </a:rPr>
            </a:br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ROM</a:t>
            </a:r>
          </a:p>
        </p:txBody>
      </p:sp>
      <p:sp>
        <p:nvSpPr>
          <p:cNvPr id="31786" name="Text Box 43"/>
          <p:cNvSpPr txBox="1">
            <a:spLocks noChangeArrowheads="1"/>
          </p:cNvSpPr>
          <p:nvPr/>
        </p:nvSpPr>
        <p:spPr bwMode="auto">
          <a:xfrm>
            <a:off x="5484813" y="4672013"/>
            <a:ext cx="604837" cy="3619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1600">
                <a:solidFill>
                  <a:srgbClr val="B2B2B2"/>
                </a:solidFill>
                <a:ea typeface="宋体" pitchFamily="2" charset="-122"/>
              </a:rPr>
              <a:t>BTB</a:t>
            </a:r>
          </a:p>
        </p:txBody>
      </p:sp>
      <p:sp>
        <p:nvSpPr>
          <p:cNvPr id="31787" name="Text Box 44"/>
          <p:cNvSpPr txBox="1">
            <a:spLocks noChangeArrowheads="1"/>
          </p:cNvSpPr>
          <p:nvPr/>
        </p:nvSpPr>
        <p:spPr bwMode="auto">
          <a:xfrm rot="-5400000">
            <a:off x="3932238" y="3582987"/>
            <a:ext cx="2433638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L2 Cache and Control</a:t>
            </a:r>
          </a:p>
        </p:txBody>
      </p:sp>
      <p:sp>
        <p:nvSpPr>
          <p:cNvPr id="31788" name="Text Box 45"/>
          <p:cNvSpPr txBox="1">
            <a:spLocks noChangeArrowheads="1"/>
          </p:cNvSpPr>
          <p:nvPr/>
        </p:nvSpPr>
        <p:spPr bwMode="auto">
          <a:xfrm rot="-5400000">
            <a:off x="4847432" y="5590381"/>
            <a:ext cx="603250" cy="39211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B2B2B2"/>
                </a:solidFill>
                <a:ea typeface="宋体" pitchFamily="2" charset="-122"/>
              </a:rPr>
              <a:t>Bus</a:t>
            </a:r>
          </a:p>
        </p:txBody>
      </p:sp>
      <p:sp>
        <p:nvSpPr>
          <p:cNvPr id="31789" name="Line 46"/>
          <p:cNvSpPr>
            <a:spLocks noChangeShapeType="1"/>
          </p:cNvSpPr>
          <p:nvPr/>
        </p:nvSpPr>
        <p:spPr bwMode="auto">
          <a:xfrm>
            <a:off x="5332413" y="5943600"/>
            <a:ext cx="58737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90" name="Line 47"/>
          <p:cNvSpPr>
            <a:spLocks noChangeShapeType="1"/>
          </p:cNvSpPr>
          <p:nvPr/>
        </p:nvSpPr>
        <p:spPr bwMode="auto">
          <a:xfrm>
            <a:off x="5091113" y="4986338"/>
            <a:ext cx="3175" cy="500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91" name="Line 48"/>
          <p:cNvSpPr>
            <a:spLocks noChangeShapeType="1"/>
          </p:cNvSpPr>
          <p:nvPr/>
        </p:nvSpPr>
        <p:spPr bwMode="auto">
          <a:xfrm flipV="1">
            <a:off x="6756400" y="55626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92" name="Line 49"/>
          <p:cNvSpPr>
            <a:spLocks noChangeShapeType="1"/>
          </p:cNvSpPr>
          <p:nvPr/>
        </p:nvSpPr>
        <p:spPr bwMode="auto">
          <a:xfrm flipV="1">
            <a:off x="6756400" y="50292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93" name="Line 50"/>
          <p:cNvSpPr>
            <a:spLocks noChangeShapeType="1"/>
          </p:cNvSpPr>
          <p:nvPr/>
        </p:nvSpPr>
        <p:spPr bwMode="auto">
          <a:xfrm>
            <a:off x="6073775" y="4857750"/>
            <a:ext cx="20955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94" name="Line 51"/>
          <p:cNvSpPr>
            <a:spLocks noChangeShapeType="1"/>
          </p:cNvSpPr>
          <p:nvPr/>
        </p:nvSpPr>
        <p:spPr bwMode="auto">
          <a:xfrm>
            <a:off x="7694613" y="4876800"/>
            <a:ext cx="1889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95" name="Line 52"/>
          <p:cNvSpPr>
            <a:spLocks noChangeShapeType="1"/>
          </p:cNvSpPr>
          <p:nvPr/>
        </p:nvSpPr>
        <p:spPr bwMode="auto">
          <a:xfrm flipV="1">
            <a:off x="6756400" y="44958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96" name="Line 53"/>
          <p:cNvSpPr>
            <a:spLocks noChangeShapeType="1"/>
          </p:cNvSpPr>
          <p:nvPr/>
        </p:nvSpPr>
        <p:spPr bwMode="auto">
          <a:xfrm flipV="1">
            <a:off x="6756400" y="39624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97" name="Line 54"/>
          <p:cNvSpPr>
            <a:spLocks noChangeShapeType="1"/>
          </p:cNvSpPr>
          <p:nvPr/>
        </p:nvSpPr>
        <p:spPr bwMode="auto">
          <a:xfrm flipV="1">
            <a:off x="6708775" y="3429000"/>
            <a:ext cx="0" cy="152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98" name="Line 55"/>
          <p:cNvSpPr>
            <a:spLocks noChangeShapeType="1"/>
          </p:cNvSpPr>
          <p:nvPr/>
        </p:nvSpPr>
        <p:spPr bwMode="auto">
          <a:xfrm flipV="1">
            <a:off x="6423025" y="28194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799" name="Line 56"/>
          <p:cNvSpPr>
            <a:spLocks noChangeShapeType="1"/>
          </p:cNvSpPr>
          <p:nvPr/>
        </p:nvSpPr>
        <p:spPr bwMode="auto">
          <a:xfrm flipV="1">
            <a:off x="7040563" y="28194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800" name="Line 57"/>
          <p:cNvSpPr>
            <a:spLocks noChangeShapeType="1"/>
          </p:cNvSpPr>
          <p:nvPr/>
        </p:nvSpPr>
        <p:spPr bwMode="auto">
          <a:xfrm flipV="1">
            <a:off x="6423025" y="21336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801" name="Line 58"/>
          <p:cNvSpPr>
            <a:spLocks noChangeShapeType="1"/>
          </p:cNvSpPr>
          <p:nvPr/>
        </p:nvSpPr>
        <p:spPr bwMode="auto">
          <a:xfrm flipV="1">
            <a:off x="7040563" y="21336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802" name="Line 59"/>
          <p:cNvSpPr>
            <a:spLocks noChangeShapeType="1"/>
          </p:cNvSpPr>
          <p:nvPr/>
        </p:nvSpPr>
        <p:spPr bwMode="auto">
          <a:xfrm>
            <a:off x="5094288" y="1981200"/>
            <a:ext cx="6953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803" name="Line 60"/>
          <p:cNvSpPr>
            <a:spLocks noChangeShapeType="1"/>
          </p:cNvSpPr>
          <p:nvPr/>
        </p:nvSpPr>
        <p:spPr bwMode="auto">
          <a:xfrm flipH="1">
            <a:off x="5091113" y="1981200"/>
            <a:ext cx="3175" cy="5810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804" name="Freeform 61"/>
          <p:cNvSpPr>
            <a:spLocks/>
          </p:cNvSpPr>
          <p:nvPr/>
        </p:nvSpPr>
        <p:spPr bwMode="auto">
          <a:xfrm>
            <a:off x="973138" y="1727200"/>
            <a:ext cx="1422400" cy="4572000"/>
          </a:xfrm>
          <a:custGeom>
            <a:avLst/>
            <a:gdLst>
              <a:gd name="T0" fmla="*/ 768 w 896"/>
              <a:gd name="T1" fmla="*/ 2880 h 2880"/>
              <a:gd name="T2" fmla="*/ 768 w 896"/>
              <a:gd name="T3" fmla="*/ 1152 h 2880"/>
              <a:gd name="T4" fmla="*/ 0 w 896"/>
              <a:gd name="T5" fmla="*/ 0 h 2880"/>
              <a:gd name="T6" fmla="*/ 0 60000 65536"/>
              <a:gd name="T7" fmla="*/ 0 60000 65536"/>
              <a:gd name="T8" fmla="*/ 0 60000 65536"/>
              <a:gd name="T9" fmla="*/ 0 w 896"/>
              <a:gd name="T10" fmla="*/ 0 h 2880"/>
              <a:gd name="T11" fmla="*/ 896 w 896"/>
              <a:gd name="T12" fmla="*/ 2880 h 288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896" h="2880">
                <a:moveTo>
                  <a:pt x="768" y="2880"/>
                </a:moveTo>
                <a:cubicBezTo>
                  <a:pt x="832" y="2256"/>
                  <a:pt x="896" y="1632"/>
                  <a:pt x="768" y="1152"/>
                </a:cubicBezTo>
                <a:cubicBezTo>
                  <a:pt x="640" y="672"/>
                  <a:pt x="320" y="336"/>
                  <a:pt x="0" y="0"/>
                </a:cubicBezTo>
              </a:path>
            </a:pathLst>
          </a:custGeom>
          <a:noFill/>
          <a:ln w="38100">
            <a:solidFill>
              <a:srgbClr val="FF3300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31805" name="Freeform 62"/>
          <p:cNvSpPr>
            <a:spLocks/>
          </p:cNvSpPr>
          <p:nvPr/>
        </p:nvSpPr>
        <p:spPr bwMode="auto">
          <a:xfrm>
            <a:off x="2497138" y="1803400"/>
            <a:ext cx="1155700" cy="4495800"/>
          </a:xfrm>
          <a:custGeom>
            <a:avLst/>
            <a:gdLst>
              <a:gd name="T0" fmla="*/ 104 w 728"/>
              <a:gd name="T1" fmla="*/ 2832 h 2832"/>
              <a:gd name="T2" fmla="*/ 104 w 728"/>
              <a:gd name="T3" fmla="*/ 1104 h 2832"/>
              <a:gd name="T4" fmla="*/ 728 w 728"/>
              <a:gd name="T5" fmla="*/ 0 h 2832"/>
              <a:gd name="T6" fmla="*/ 0 60000 65536"/>
              <a:gd name="T7" fmla="*/ 0 60000 65536"/>
              <a:gd name="T8" fmla="*/ 0 60000 65536"/>
              <a:gd name="T9" fmla="*/ 0 w 728"/>
              <a:gd name="T10" fmla="*/ 0 h 2832"/>
              <a:gd name="T11" fmla="*/ 728 w 728"/>
              <a:gd name="T12" fmla="*/ 2832 h 283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728" h="2832">
                <a:moveTo>
                  <a:pt x="104" y="2832"/>
                </a:moveTo>
                <a:cubicBezTo>
                  <a:pt x="52" y="2204"/>
                  <a:pt x="0" y="1576"/>
                  <a:pt x="104" y="1104"/>
                </a:cubicBezTo>
                <a:cubicBezTo>
                  <a:pt x="208" y="632"/>
                  <a:pt x="624" y="184"/>
                  <a:pt x="728" y="0"/>
                </a:cubicBezTo>
              </a:path>
            </a:pathLst>
          </a:custGeom>
          <a:noFill/>
          <a:ln w="3810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31806" name="Freeform 63"/>
          <p:cNvSpPr>
            <a:spLocks/>
          </p:cNvSpPr>
          <p:nvPr/>
        </p:nvSpPr>
        <p:spPr bwMode="auto">
          <a:xfrm>
            <a:off x="6934200" y="1828800"/>
            <a:ext cx="1155700" cy="4495800"/>
          </a:xfrm>
          <a:custGeom>
            <a:avLst/>
            <a:gdLst>
              <a:gd name="T0" fmla="*/ 104 w 728"/>
              <a:gd name="T1" fmla="*/ 2832 h 2832"/>
              <a:gd name="T2" fmla="*/ 104 w 728"/>
              <a:gd name="T3" fmla="*/ 1104 h 2832"/>
              <a:gd name="T4" fmla="*/ 728 w 728"/>
              <a:gd name="T5" fmla="*/ 0 h 2832"/>
              <a:gd name="T6" fmla="*/ 0 60000 65536"/>
              <a:gd name="T7" fmla="*/ 0 60000 65536"/>
              <a:gd name="T8" fmla="*/ 0 60000 65536"/>
              <a:gd name="T9" fmla="*/ 0 w 728"/>
              <a:gd name="T10" fmla="*/ 0 h 2832"/>
              <a:gd name="T11" fmla="*/ 728 w 728"/>
              <a:gd name="T12" fmla="*/ 2832 h 283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728" h="2832">
                <a:moveTo>
                  <a:pt x="104" y="2832"/>
                </a:moveTo>
                <a:cubicBezTo>
                  <a:pt x="52" y="2204"/>
                  <a:pt x="0" y="1576"/>
                  <a:pt x="104" y="1104"/>
                </a:cubicBezTo>
                <a:cubicBezTo>
                  <a:pt x="208" y="632"/>
                  <a:pt x="624" y="184"/>
                  <a:pt x="728" y="0"/>
                </a:cubicBezTo>
              </a:path>
            </a:pathLst>
          </a:custGeom>
          <a:noFill/>
          <a:ln w="3810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31807" name="Freeform 64"/>
          <p:cNvSpPr>
            <a:spLocks/>
          </p:cNvSpPr>
          <p:nvPr/>
        </p:nvSpPr>
        <p:spPr bwMode="auto">
          <a:xfrm>
            <a:off x="5257800" y="1752600"/>
            <a:ext cx="1422400" cy="4572000"/>
          </a:xfrm>
          <a:custGeom>
            <a:avLst/>
            <a:gdLst>
              <a:gd name="T0" fmla="*/ 768 w 896"/>
              <a:gd name="T1" fmla="*/ 2880 h 2880"/>
              <a:gd name="T2" fmla="*/ 768 w 896"/>
              <a:gd name="T3" fmla="*/ 1152 h 2880"/>
              <a:gd name="T4" fmla="*/ 0 w 896"/>
              <a:gd name="T5" fmla="*/ 0 h 2880"/>
              <a:gd name="T6" fmla="*/ 0 60000 65536"/>
              <a:gd name="T7" fmla="*/ 0 60000 65536"/>
              <a:gd name="T8" fmla="*/ 0 60000 65536"/>
              <a:gd name="T9" fmla="*/ 0 w 896"/>
              <a:gd name="T10" fmla="*/ 0 h 2880"/>
              <a:gd name="T11" fmla="*/ 896 w 896"/>
              <a:gd name="T12" fmla="*/ 2880 h 288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896" h="2880">
                <a:moveTo>
                  <a:pt x="768" y="2880"/>
                </a:moveTo>
                <a:cubicBezTo>
                  <a:pt x="832" y="2256"/>
                  <a:pt x="896" y="1632"/>
                  <a:pt x="768" y="1152"/>
                </a:cubicBezTo>
                <a:cubicBezTo>
                  <a:pt x="640" y="672"/>
                  <a:pt x="320" y="336"/>
                  <a:pt x="0" y="0"/>
                </a:cubicBezTo>
              </a:path>
            </a:pathLst>
          </a:custGeom>
          <a:noFill/>
          <a:ln w="38100">
            <a:solidFill>
              <a:srgbClr val="FF3300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31808" name="Text Box 65"/>
          <p:cNvSpPr txBox="1">
            <a:spLocks noChangeArrowheads="1"/>
          </p:cNvSpPr>
          <p:nvPr/>
        </p:nvSpPr>
        <p:spPr bwMode="auto">
          <a:xfrm>
            <a:off x="1430338" y="6299200"/>
            <a:ext cx="10985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Thread 1</a:t>
            </a:r>
          </a:p>
        </p:txBody>
      </p:sp>
      <p:sp>
        <p:nvSpPr>
          <p:cNvPr id="31809" name="Text Box 66"/>
          <p:cNvSpPr txBox="1">
            <a:spLocks noChangeArrowheads="1"/>
          </p:cNvSpPr>
          <p:nvPr/>
        </p:nvSpPr>
        <p:spPr bwMode="auto">
          <a:xfrm>
            <a:off x="2420938" y="6299200"/>
            <a:ext cx="10985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Thread 3</a:t>
            </a:r>
          </a:p>
        </p:txBody>
      </p:sp>
      <p:sp>
        <p:nvSpPr>
          <p:cNvPr id="31810" name="Text Box 67"/>
          <p:cNvSpPr txBox="1">
            <a:spLocks noChangeArrowheads="1"/>
          </p:cNvSpPr>
          <p:nvPr/>
        </p:nvSpPr>
        <p:spPr bwMode="auto">
          <a:xfrm>
            <a:off x="5867400" y="6324600"/>
            <a:ext cx="10985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Thread 2</a:t>
            </a:r>
          </a:p>
        </p:txBody>
      </p:sp>
      <p:sp>
        <p:nvSpPr>
          <p:cNvPr id="31811" name="Text Box 68"/>
          <p:cNvSpPr txBox="1">
            <a:spLocks noChangeArrowheads="1"/>
          </p:cNvSpPr>
          <p:nvPr/>
        </p:nvSpPr>
        <p:spPr bwMode="auto">
          <a:xfrm>
            <a:off x="7010400" y="6324600"/>
            <a:ext cx="10985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Thread 4</a:t>
            </a:r>
          </a:p>
        </p:txBody>
      </p:sp>
      <p:sp>
        <p:nvSpPr>
          <p:cNvPr id="31812" name="Rectangle 69"/>
          <p:cNvSpPr>
            <a:spLocks noChangeArrowheads="1"/>
          </p:cNvSpPr>
          <p:nvPr/>
        </p:nvSpPr>
        <p:spPr bwMode="auto">
          <a:xfrm>
            <a:off x="381000" y="1600200"/>
            <a:ext cx="4191000" cy="47244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31813" name="Rectangle 70"/>
          <p:cNvSpPr>
            <a:spLocks noChangeArrowheads="1"/>
          </p:cNvSpPr>
          <p:nvPr/>
        </p:nvSpPr>
        <p:spPr bwMode="auto">
          <a:xfrm>
            <a:off x="4800600" y="1600200"/>
            <a:ext cx="4191000" cy="47244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612AFE45-0001-498A-AF5C-99F477BDCFBA}" type="slidenum">
              <a:rPr lang="en-US" altLang="zh-CN">
                <a:ea typeface="宋体" pitchFamily="2" charset="-122"/>
              </a:rPr>
              <a:pPr/>
              <a:t>28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Comparison: multi-core vs SMT</a:t>
            </a:r>
          </a:p>
        </p:txBody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953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Multi-core: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Since there are several cores,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each is smaller and not as powerful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(but also easier to design and manufacture)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However, great with thread-level parallelism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SMT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Can have one large and fast superscalar core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Great performance on a single thread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Mostly still only exploits instruction-level parallelism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D854DD15-B1CE-455D-BE7A-FDFDAFFD9225}" type="slidenum">
              <a:rPr lang="en-US" altLang="zh-CN">
                <a:ea typeface="宋体" pitchFamily="2" charset="-122"/>
              </a:rPr>
              <a:pPr/>
              <a:t>29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348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The memory hierarchy</a:t>
            </a:r>
          </a:p>
        </p:txBody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If simultaneous multithreading only: </a:t>
            </a:r>
          </a:p>
          <a:p>
            <a:pPr lvl="1" eaLnBrk="1" hangingPunct="1"/>
            <a:r>
              <a:rPr lang="en-US" altLang="zh-CN" smtClean="0">
                <a:ea typeface="宋体" pitchFamily="2" charset="-122"/>
              </a:rPr>
              <a:t>all caches shared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Multi-core chips:</a:t>
            </a:r>
          </a:p>
          <a:p>
            <a:pPr lvl="1" eaLnBrk="1" hangingPunct="1"/>
            <a:r>
              <a:rPr lang="en-US" altLang="zh-CN" smtClean="0">
                <a:ea typeface="宋体" pitchFamily="2" charset="-122"/>
              </a:rPr>
              <a:t>L1 caches private</a:t>
            </a:r>
          </a:p>
          <a:p>
            <a:pPr lvl="1" eaLnBrk="1" hangingPunct="1"/>
            <a:r>
              <a:rPr lang="en-US" altLang="zh-CN" smtClean="0">
                <a:ea typeface="宋体" pitchFamily="2" charset="-122"/>
              </a:rPr>
              <a:t>L2 caches private in some architectures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and shared in others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Memory is always shared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80BFF35-ABAF-418B-8BA9-967F1DBA7952}" type="slidenum">
              <a:rPr lang="en-US" altLang="zh-CN">
                <a:ea typeface="宋体" pitchFamily="2" charset="-122"/>
              </a:rPr>
              <a:pPr/>
              <a:t>3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205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Single-core CPU chip</a:t>
            </a:r>
          </a:p>
        </p:txBody>
      </p:sp>
      <p:graphicFrame>
        <p:nvGraphicFramePr>
          <p:cNvPr id="2050" name="Object 7"/>
          <p:cNvGraphicFramePr>
            <a:graphicFrameLocks noChangeAspect="1"/>
          </p:cNvGraphicFramePr>
          <p:nvPr>
            <p:ph idx="1"/>
          </p:nvPr>
        </p:nvGraphicFramePr>
        <p:xfrm>
          <a:off x="1447800" y="1600200"/>
          <a:ext cx="6394450" cy="4144963"/>
        </p:xfrm>
        <a:graphic>
          <a:graphicData uri="http://schemas.openxmlformats.org/presentationml/2006/ole">
            <p:oleObj spid="_x0000_s2050" name="Paint Shop Pro Image" r:id="rId4" imgW="4712195" imgH="3053659" progId="">
              <p:embed/>
            </p:oleObj>
          </a:graphicData>
        </a:graphic>
      </p:graphicFrame>
      <p:sp>
        <p:nvSpPr>
          <p:cNvPr id="2053" name="Rectangle 9"/>
          <p:cNvSpPr>
            <a:spLocks noChangeArrowheads="1"/>
          </p:cNvSpPr>
          <p:nvPr/>
        </p:nvSpPr>
        <p:spPr bwMode="auto">
          <a:xfrm>
            <a:off x="2895600" y="2057400"/>
            <a:ext cx="2998788" cy="1852613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2054" name="Line 10"/>
          <p:cNvSpPr>
            <a:spLocks noChangeShapeType="1"/>
          </p:cNvSpPr>
          <p:nvPr/>
        </p:nvSpPr>
        <p:spPr bwMode="auto">
          <a:xfrm flipH="1">
            <a:off x="5867400" y="2057400"/>
            <a:ext cx="1295400" cy="68580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055" name="Text Box 11"/>
          <p:cNvSpPr txBox="1">
            <a:spLocks noChangeArrowheads="1"/>
          </p:cNvSpPr>
          <p:nvPr/>
        </p:nvSpPr>
        <p:spPr bwMode="auto">
          <a:xfrm>
            <a:off x="6705600" y="1524000"/>
            <a:ext cx="1671638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the single core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ED8F96FB-3832-418F-83B5-922DB211066F}" type="slidenum">
              <a:rPr lang="en-US" altLang="zh-CN">
                <a:ea typeface="宋体" pitchFamily="2" charset="-122"/>
              </a:rPr>
              <a:pPr/>
              <a:t>30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35843" name="Rectangle 16"/>
          <p:cNvSpPr>
            <a:spLocks noChangeArrowheads="1"/>
          </p:cNvSpPr>
          <p:nvPr/>
        </p:nvSpPr>
        <p:spPr bwMode="auto">
          <a:xfrm>
            <a:off x="6629400" y="2133600"/>
            <a:ext cx="2209800" cy="1828800"/>
          </a:xfrm>
          <a:prstGeom prst="rect">
            <a:avLst/>
          </a:prstGeom>
          <a:solidFill>
            <a:srgbClr val="FF0000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35844" name="Rectangle 15"/>
          <p:cNvSpPr>
            <a:spLocks noChangeArrowheads="1"/>
          </p:cNvSpPr>
          <p:nvPr/>
        </p:nvSpPr>
        <p:spPr bwMode="auto">
          <a:xfrm>
            <a:off x="5105400" y="2133600"/>
            <a:ext cx="1905000" cy="1828800"/>
          </a:xfrm>
          <a:prstGeom prst="rect">
            <a:avLst/>
          </a:prstGeom>
          <a:solidFill>
            <a:srgbClr val="339966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358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 smtClean="0">
                <a:ea typeface="宋体" pitchFamily="2" charset="-122"/>
              </a:rPr>
              <a:t>Intel Xeon processors</a:t>
            </a:r>
            <a:endParaRPr lang="en-US" altLang="zh-CN" dirty="0" smtClean="0">
              <a:ea typeface="宋体" pitchFamily="2" charset="-122"/>
            </a:endParaRPr>
          </a:p>
        </p:txBody>
      </p:sp>
      <p:sp>
        <p:nvSpPr>
          <p:cNvPr id="3584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dirty="0" smtClean="0">
                <a:ea typeface="宋体" pitchFamily="2" charset="-122"/>
              </a:rPr>
              <a:t>Dual-core</a:t>
            </a:r>
            <a:br>
              <a:rPr lang="en-US" altLang="zh-CN" dirty="0" smtClean="0">
                <a:ea typeface="宋体" pitchFamily="2" charset="-122"/>
              </a:rPr>
            </a:br>
            <a:r>
              <a:rPr lang="en-US" altLang="zh-CN" dirty="0" smtClean="0">
                <a:ea typeface="宋体" pitchFamily="2" charset="-122"/>
              </a:rPr>
              <a:t>Intel Xeon processors</a:t>
            </a:r>
            <a:br>
              <a:rPr lang="en-US" altLang="zh-CN" dirty="0" smtClean="0">
                <a:ea typeface="宋体" pitchFamily="2" charset="-122"/>
              </a:rPr>
            </a:br>
            <a:endParaRPr lang="en-US" altLang="zh-CN" dirty="0" smtClean="0">
              <a:ea typeface="宋体" pitchFamily="2" charset="-122"/>
            </a:endParaRPr>
          </a:p>
          <a:p>
            <a:pPr eaLnBrk="1" hangingPunct="1"/>
            <a:r>
              <a:rPr lang="en-US" altLang="zh-CN" dirty="0" smtClean="0">
                <a:ea typeface="宋体" pitchFamily="2" charset="-122"/>
              </a:rPr>
              <a:t>Each core is </a:t>
            </a:r>
            <a:br>
              <a:rPr lang="en-US" altLang="zh-CN" dirty="0" smtClean="0">
                <a:ea typeface="宋体" pitchFamily="2" charset="-122"/>
              </a:rPr>
            </a:br>
            <a:r>
              <a:rPr lang="en-US" altLang="zh-CN" dirty="0" smtClean="0">
                <a:ea typeface="宋体" pitchFamily="2" charset="-122"/>
              </a:rPr>
              <a:t>hyper-threaded</a:t>
            </a:r>
            <a:br>
              <a:rPr lang="en-US" altLang="zh-CN" dirty="0" smtClean="0">
                <a:ea typeface="宋体" pitchFamily="2" charset="-122"/>
              </a:rPr>
            </a:br>
            <a:endParaRPr lang="en-US" altLang="zh-CN" dirty="0" smtClean="0">
              <a:ea typeface="宋体" pitchFamily="2" charset="-122"/>
            </a:endParaRPr>
          </a:p>
          <a:p>
            <a:pPr eaLnBrk="1" hangingPunct="1"/>
            <a:r>
              <a:rPr lang="en-US" altLang="zh-CN" dirty="0" smtClean="0">
                <a:ea typeface="宋体" pitchFamily="2" charset="-122"/>
              </a:rPr>
              <a:t>Private L1 caches</a:t>
            </a:r>
          </a:p>
          <a:p>
            <a:pPr eaLnBrk="1" hangingPunct="1"/>
            <a:r>
              <a:rPr lang="en-US" altLang="zh-CN" dirty="0" smtClean="0">
                <a:ea typeface="宋体" pitchFamily="2" charset="-122"/>
              </a:rPr>
              <a:t>Shared L2 caches</a:t>
            </a:r>
          </a:p>
        </p:txBody>
      </p:sp>
      <p:sp>
        <p:nvSpPr>
          <p:cNvPr id="35847" name="Rectangle 4"/>
          <p:cNvSpPr>
            <a:spLocks noChangeArrowheads="1"/>
          </p:cNvSpPr>
          <p:nvPr/>
        </p:nvSpPr>
        <p:spPr bwMode="auto">
          <a:xfrm>
            <a:off x="5105400" y="2133600"/>
            <a:ext cx="3733800" cy="38100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35848" name="Line 5"/>
          <p:cNvSpPr>
            <a:spLocks noChangeShapeType="1"/>
          </p:cNvSpPr>
          <p:nvPr/>
        </p:nvSpPr>
        <p:spPr bwMode="auto">
          <a:xfrm>
            <a:off x="5105400" y="4648200"/>
            <a:ext cx="3733800" cy="158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849" name="Line 6"/>
          <p:cNvSpPr>
            <a:spLocks noChangeShapeType="1"/>
          </p:cNvSpPr>
          <p:nvPr/>
        </p:nvSpPr>
        <p:spPr bwMode="auto">
          <a:xfrm>
            <a:off x="5105400" y="3962400"/>
            <a:ext cx="3733800" cy="158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850" name="Line 7"/>
          <p:cNvSpPr>
            <a:spLocks noChangeShapeType="1"/>
          </p:cNvSpPr>
          <p:nvPr/>
        </p:nvSpPr>
        <p:spPr bwMode="auto">
          <a:xfrm flipH="1" flipV="1">
            <a:off x="7010400" y="2133600"/>
            <a:ext cx="0" cy="1828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851" name="Line 8"/>
          <p:cNvSpPr>
            <a:spLocks noChangeShapeType="1"/>
          </p:cNvSpPr>
          <p:nvPr/>
        </p:nvSpPr>
        <p:spPr bwMode="auto">
          <a:xfrm>
            <a:off x="5105400" y="3276600"/>
            <a:ext cx="3733800" cy="158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852" name="Text Box 9"/>
          <p:cNvSpPr txBox="1">
            <a:spLocks noChangeArrowheads="1"/>
          </p:cNvSpPr>
          <p:nvPr/>
        </p:nvSpPr>
        <p:spPr bwMode="auto">
          <a:xfrm>
            <a:off x="6400800" y="5105400"/>
            <a:ext cx="1193800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memory</a:t>
            </a:r>
          </a:p>
        </p:txBody>
      </p:sp>
      <p:sp>
        <p:nvSpPr>
          <p:cNvPr id="35853" name="Text Box 10"/>
          <p:cNvSpPr txBox="1">
            <a:spLocks noChangeArrowheads="1"/>
          </p:cNvSpPr>
          <p:nvPr/>
        </p:nvSpPr>
        <p:spPr bwMode="auto">
          <a:xfrm>
            <a:off x="6324600" y="4114800"/>
            <a:ext cx="1317625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L2 cache</a:t>
            </a:r>
          </a:p>
        </p:txBody>
      </p:sp>
      <p:sp>
        <p:nvSpPr>
          <p:cNvPr id="35854" name="Text Box 11"/>
          <p:cNvSpPr txBox="1">
            <a:spLocks noChangeArrowheads="1"/>
          </p:cNvSpPr>
          <p:nvPr/>
        </p:nvSpPr>
        <p:spPr bwMode="auto">
          <a:xfrm>
            <a:off x="5562600" y="3429000"/>
            <a:ext cx="1317625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L1 cache</a:t>
            </a:r>
          </a:p>
        </p:txBody>
      </p:sp>
      <p:sp>
        <p:nvSpPr>
          <p:cNvPr id="35855" name="Text Box 12"/>
          <p:cNvSpPr txBox="1">
            <a:spLocks noChangeArrowheads="1"/>
          </p:cNvSpPr>
          <p:nvPr/>
        </p:nvSpPr>
        <p:spPr bwMode="auto">
          <a:xfrm>
            <a:off x="7391400" y="3429000"/>
            <a:ext cx="1317625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L1 cache</a:t>
            </a:r>
          </a:p>
        </p:txBody>
      </p:sp>
      <p:sp>
        <p:nvSpPr>
          <p:cNvPr id="35856" name="Text Box 17"/>
          <p:cNvSpPr txBox="1">
            <a:spLocks noChangeArrowheads="1"/>
          </p:cNvSpPr>
          <p:nvPr/>
        </p:nvSpPr>
        <p:spPr bwMode="auto">
          <a:xfrm rot="-5400000">
            <a:off x="4668044" y="2794794"/>
            <a:ext cx="1457325" cy="427037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 b="1">
                <a:ea typeface="宋体" pitchFamily="2" charset="-122"/>
              </a:rPr>
              <a:t>C O R E 1</a:t>
            </a:r>
          </a:p>
        </p:txBody>
      </p:sp>
      <p:sp>
        <p:nvSpPr>
          <p:cNvPr id="35857" name="Text Box 18"/>
          <p:cNvSpPr txBox="1">
            <a:spLocks noChangeArrowheads="1"/>
          </p:cNvSpPr>
          <p:nvPr/>
        </p:nvSpPr>
        <p:spPr bwMode="auto">
          <a:xfrm rot="-5400000">
            <a:off x="6573044" y="2794794"/>
            <a:ext cx="1457325" cy="427037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 b="1">
                <a:ea typeface="宋体" pitchFamily="2" charset="-122"/>
              </a:rPr>
              <a:t>C O R E 0</a:t>
            </a:r>
          </a:p>
        </p:txBody>
      </p:sp>
      <p:sp>
        <p:nvSpPr>
          <p:cNvPr id="35858" name="Freeform 19"/>
          <p:cNvSpPr>
            <a:spLocks/>
          </p:cNvSpPr>
          <p:nvPr/>
        </p:nvSpPr>
        <p:spPr bwMode="auto">
          <a:xfrm>
            <a:off x="6019800" y="2362200"/>
            <a:ext cx="200025" cy="652463"/>
          </a:xfrm>
          <a:custGeom>
            <a:avLst/>
            <a:gdLst>
              <a:gd name="T0" fmla="*/ 7 w 126"/>
              <a:gd name="T1" fmla="*/ 27 h 411"/>
              <a:gd name="T2" fmla="*/ 108 w 126"/>
              <a:gd name="T3" fmla="*/ 64 h 411"/>
              <a:gd name="T4" fmla="*/ 44 w 126"/>
              <a:gd name="T5" fmla="*/ 46 h 411"/>
              <a:gd name="T6" fmla="*/ 25 w 126"/>
              <a:gd name="T7" fmla="*/ 101 h 411"/>
              <a:gd name="T8" fmla="*/ 99 w 126"/>
              <a:gd name="T9" fmla="*/ 137 h 411"/>
              <a:gd name="T10" fmla="*/ 25 w 126"/>
              <a:gd name="T11" fmla="*/ 155 h 411"/>
              <a:gd name="T12" fmla="*/ 53 w 126"/>
              <a:gd name="T13" fmla="*/ 219 h 411"/>
              <a:gd name="T14" fmla="*/ 16 w 126"/>
              <a:gd name="T15" fmla="*/ 210 h 411"/>
              <a:gd name="T16" fmla="*/ 80 w 126"/>
              <a:gd name="T17" fmla="*/ 311 h 411"/>
              <a:gd name="T18" fmla="*/ 99 w 126"/>
              <a:gd name="T19" fmla="*/ 283 h 411"/>
              <a:gd name="T20" fmla="*/ 44 w 126"/>
              <a:gd name="T21" fmla="*/ 265 h 411"/>
              <a:gd name="T22" fmla="*/ 71 w 126"/>
              <a:gd name="T23" fmla="*/ 384 h 411"/>
              <a:gd name="T24" fmla="*/ 99 w 126"/>
              <a:gd name="T25" fmla="*/ 375 h 411"/>
              <a:gd name="T26" fmla="*/ 89 w 126"/>
              <a:gd name="T27" fmla="*/ 347 h 411"/>
              <a:gd name="T28" fmla="*/ 44 w 126"/>
              <a:gd name="T29" fmla="*/ 357 h 411"/>
              <a:gd name="T30" fmla="*/ 16 w 126"/>
              <a:gd name="T31" fmla="*/ 411 h 411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26"/>
              <a:gd name="T49" fmla="*/ 0 h 411"/>
              <a:gd name="T50" fmla="*/ 126 w 126"/>
              <a:gd name="T51" fmla="*/ 411 h 411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26" h="411">
                <a:moveTo>
                  <a:pt x="7" y="27"/>
                </a:moveTo>
                <a:cubicBezTo>
                  <a:pt x="26" y="85"/>
                  <a:pt x="50" y="72"/>
                  <a:pt x="108" y="64"/>
                </a:cubicBezTo>
                <a:cubicBezTo>
                  <a:pt x="99" y="37"/>
                  <a:pt x="97" y="0"/>
                  <a:pt x="44" y="46"/>
                </a:cubicBezTo>
                <a:cubicBezTo>
                  <a:pt x="29" y="59"/>
                  <a:pt x="25" y="101"/>
                  <a:pt x="25" y="101"/>
                </a:cubicBezTo>
                <a:cubicBezTo>
                  <a:pt x="41" y="145"/>
                  <a:pt x="54" y="148"/>
                  <a:pt x="99" y="137"/>
                </a:cubicBezTo>
                <a:cubicBezTo>
                  <a:pt x="63" y="126"/>
                  <a:pt x="52" y="129"/>
                  <a:pt x="25" y="155"/>
                </a:cubicBezTo>
                <a:cubicBezTo>
                  <a:pt x="11" y="197"/>
                  <a:pt x="9" y="205"/>
                  <a:pt x="53" y="219"/>
                </a:cubicBezTo>
                <a:cubicBezTo>
                  <a:pt x="126" y="195"/>
                  <a:pt x="25" y="208"/>
                  <a:pt x="16" y="210"/>
                </a:cubicBezTo>
                <a:cubicBezTo>
                  <a:pt x="25" y="284"/>
                  <a:pt x="17" y="290"/>
                  <a:pt x="80" y="311"/>
                </a:cubicBezTo>
                <a:cubicBezTo>
                  <a:pt x="86" y="302"/>
                  <a:pt x="106" y="292"/>
                  <a:pt x="99" y="283"/>
                </a:cubicBezTo>
                <a:cubicBezTo>
                  <a:pt x="87" y="268"/>
                  <a:pt x="44" y="265"/>
                  <a:pt x="44" y="265"/>
                </a:cubicBezTo>
                <a:cubicBezTo>
                  <a:pt x="0" y="307"/>
                  <a:pt x="14" y="365"/>
                  <a:pt x="71" y="384"/>
                </a:cubicBezTo>
                <a:cubicBezTo>
                  <a:pt x="80" y="381"/>
                  <a:pt x="95" y="384"/>
                  <a:pt x="99" y="375"/>
                </a:cubicBezTo>
                <a:cubicBezTo>
                  <a:pt x="103" y="366"/>
                  <a:pt x="98" y="350"/>
                  <a:pt x="89" y="347"/>
                </a:cubicBezTo>
                <a:cubicBezTo>
                  <a:pt x="74" y="342"/>
                  <a:pt x="59" y="354"/>
                  <a:pt x="44" y="357"/>
                </a:cubicBezTo>
                <a:cubicBezTo>
                  <a:pt x="26" y="374"/>
                  <a:pt x="16" y="385"/>
                  <a:pt x="16" y="411"/>
                </a:cubicBezTo>
              </a:path>
            </a:pathLst>
          </a:cu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35859" name="Freeform 20"/>
          <p:cNvSpPr>
            <a:spLocks/>
          </p:cNvSpPr>
          <p:nvPr/>
        </p:nvSpPr>
        <p:spPr bwMode="auto">
          <a:xfrm>
            <a:off x="6477000" y="2362200"/>
            <a:ext cx="200025" cy="652463"/>
          </a:xfrm>
          <a:custGeom>
            <a:avLst/>
            <a:gdLst>
              <a:gd name="T0" fmla="*/ 7 w 126"/>
              <a:gd name="T1" fmla="*/ 27 h 411"/>
              <a:gd name="T2" fmla="*/ 108 w 126"/>
              <a:gd name="T3" fmla="*/ 64 h 411"/>
              <a:gd name="T4" fmla="*/ 44 w 126"/>
              <a:gd name="T5" fmla="*/ 46 h 411"/>
              <a:gd name="T6" fmla="*/ 25 w 126"/>
              <a:gd name="T7" fmla="*/ 101 h 411"/>
              <a:gd name="T8" fmla="*/ 99 w 126"/>
              <a:gd name="T9" fmla="*/ 137 h 411"/>
              <a:gd name="T10" fmla="*/ 25 w 126"/>
              <a:gd name="T11" fmla="*/ 155 h 411"/>
              <a:gd name="T12" fmla="*/ 53 w 126"/>
              <a:gd name="T13" fmla="*/ 219 h 411"/>
              <a:gd name="T14" fmla="*/ 16 w 126"/>
              <a:gd name="T15" fmla="*/ 210 h 411"/>
              <a:gd name="T16" fmla="*/ 80 w 126"/>
              <a:gd name="T17" fmla="*/ 311 h 411"/>
              <a:gd name="T18" fmla="*/ 99 w 126"/>
              <a:gd name="T19" fmla="*/ 283 h 411"/>
              <a:gd name="T20" fmla="*/ 44 w 126"/>
              <a:gd name="T21" fmla="*/ 265 h 411"/>
              <a:gd name="T22" fmla="*/ 71 w 126"/>
              <a:gd name="T23" fmla="*/ 384 h 411"/>
              <a:gd name="T24" fmla="*/ 99 w 126"/>
              <a:gd name="T25" fmla="*/ 375 h 411"/>
              <a:gd name="T26" fmla="*/ 89 w 126"/>
              <a:gd name="T27" fmla="*/ 347 h 411"/>
              <a:gd name="T28" fmla="*/ 44 w 126"/>
              <a:gd name="T29" fmla="*/ 357 h 411"/>
              <a:gd name="T30" fmla="*/ 16 w 126"/>
              <a:gd name="T31" fmla="*/ 411 h 411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26"/>
              <a:gd name="T49" fmla="*/ 0 h 411"/>
              <a:gd name="T50" fmla="*/ 126 w 126"/>
              <a:gd name="T51" fmla="*/ 411 h 411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26" h="411">
                <a:moveTo>
                  <a:pt x="7" y="27"/>
                </a:moveTo>
                <a:cubicBezTo>
                  <a:pt x="26" y="85"/>
                  <a:pt x="50" y="72"/>
                  <a:pt x="108" y="64"/>
                </a:cubicBezTo>
                <a:cubicBezTo>
                  <a:pt x="99" y="37"/>
                  <a:pt x="97" y="0"/>
                  <a:pt x="44" y="46"/>
                </a:cubicBezTo>
                <a:cubicBezTo>
                  <a:pt x="29" y="59"/>
                  <a:pt x="25" y="101"/>
                  <a:pt x="25" y="101"/>
                </a:cubicBezTo>
                <a:cubicBezTo>
                  <a:pt x="41" y="145"/>
                  <a:pt x="54" y="148"/>
                  <a:pt x="99" y="137"/>
                </a:cubicBezTo>
                <a:cubicBezTo>
                  <a:pt x="63" y="126"/>
                  <a:pt x="52" y="129"/>
                  <a:pt x="25" y="155"/>
                </a:cubicBezTo>
                <a:cubicBezTo>
                  <a:pt x="11" y="197"/>
                  <a:pt x="9" y="205"/>
                  <a:pt x="53" y="219"/>
                </a:cubicBezTo>
                <a:cubicBezTo>
                  <a:pt x="126" y="195"/>
                  <a:pt x="25" y="208"/>
                  <a:pt x="16" y="210"/>
                </a:cubicBezTo>
                <a:cubicBezTo>
                  <a:pt x="25" y="284"/>
                  <a:pt x="17" y="290"/>
                  <a:pt x="80" y="311"/>
                </a:cubicBezTo>
                <a:cubicBezTo>
                  <a:pt x="86" y="302"/>
                  <a:pt x="106" y="292"/>
                  <a:pt x="99" y="283"/>
                </a:cubicBezTo>
                <a:cubicBezTo>
                  <a:pt x="87" y="268"/>
                  <a:pt x="44" y="265"/>
                  <a:pt x="44" y="265"/>
                </a:cubicBezTo>
                <a:cubicBezTo>
                  <a:pt x="0" y="307"/>
                  <a:pt x="14" y="365"/>
                  <a:pt x="71" y="384"/>
                </a:cubicBezTo>
                <a:cubicBezTo>
                  <a:pt x="80" y="381"/>
                  <a:pt x="95" y="384"/>
                  <a:pt x="99" y="375"/>
                </a:cubicBezTo>
                <a:cubicBezTo>
                  <a:pt x="103" y="366"/>
                  <a:pt x="98" y="350"/>
                  <a:pt x="89" y="347"/>
                </a:cubicBezTo>
                <a:cubicBezTo>
                  <a:pt x="74" y="342"/>
                  <a:pt x="59" y="354"/>
                  <a:pt x="44" y="357"/>
                </a:cubicBezTo>
                <a:cubicBezTo>
                  <a:pt x="26" y="374"/>
                  <a:pt x="16" y="385"/>
                  <a:pt x="16" y="411"/>
                </a:cubicBezTo>
              </a:path>
            </a:pathLst>
          </a:cu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35860" name="Freeform 21"/>
          <p:cNvSpPr>
            <a:spLocks/>
          </p:cNvSpPr>
          <p:nvPr/>
        </p:nvSpPr>
        <p:spPr bwMode="auto">
          <a:xfrm>
            <a:off x="7848600" y="2362200"/>
            <a:ext cx="200025" cy="652463"/>
          </a:xfrm>
          <a:custGeom>
            <a:avLst/>
            <a:gdLst>
              <a:gd name="T0" fmla="*/ 7 w 126"/>
              <a:gd name="T1" fmla="*/ 27 h 411"/>
              <a:gd name="T2" fmla="*/ 108 w 126"/>
              <a:gd name="T3" fmla="*/ 64 h 411"/>
              <a:gd name="T4" fmla="*/ 44 w 126"/>
              <a:gd name="T5" fmla="*/ 46 h 411"/>
              <a:gd name="T6" fmla="*/ 25 w 126"/>
              <a:gd name="T7" fmla="*/ 101 h 411"/>
              <a:gd name="T8" fmla="*/ 99 w 126"/>
              <a:gd name="T9" fmla="*/ 137 h 411"/>
              <a:gd name="T10" fmla="*/ 25 w 126"/>
              <a:gd name="T11" fmla="*/ 155 h 411"/>
              <a:gd name="T12" fmla="*/ 53 w 126"/>
              <a:gd name="T13" fmla="*/ 219 h 411"/>
              <a:gd name="T14" fmla="*/ 16 w 126"/>
              <a:gd name="T15" fmla="*/ 210 h 411"/>
              <a:gd name="T16" fmla="*/ 80 w 126"/>
              <a:gd name="T17" fmla="*/ 311 h 411"/>
              <a:gd name="T18" fmla="*/ 99 w 126"/>
              <a:gd name="T19" fmla="*/ 283 h 411"/>
              <a:gd name="T20" fmla="*/ 44 w 126"/>
              <a:gd name="T21" fmla="*/ 265 h 411"/>
              <a:gd name="T22" fmla="*/ 71 w 126"/>
              <a:gd name="T23" fmla="*/ 384 h 411"/>
              <a:gd name="T24" fmla="*/ 99 w 126"/>
              <a:gd name="T25" fmla="*/ 375 h 411"/>
              <a:gd name="T26" fmla="*/ 89 w 126"/>
              <a:gd name="T27" fmla="*/ 347 h 411"/>
              <a:gd name="T28" fmla="*/ 44 w 126"/>
              <a:gd name="T29" fmla="*/ 357 h 411"/>
              <a:gd name="T30" fmla="*/ 16 w 126"/>
              <a:gd name="T31" fmla="*/ 411 h 411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26"/>
              <a:gd name="T49" fmla="*/ 0 h 411"/>
              <a:gd name="T50" fmla="*/ 126 w 126"/>
              <a:gd name="T51" fmla="*/ 411 h 411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26" h="411">
                <a:moveTo>
                  <a:pt x="7" y="27"/>
                </a:moveTo>
                <a:cubicBezTo>
                  <a:pt x="26" y="85"/>
                  <a:pt x="50" y="72"/>
                  <a:pt x="108" y="64"/>
                </a:cubicBezTo>
                <a:cubicBezTo>
                  <a:pt x="99" y="37"/>
                  <a:pt x="97" y="0"/>
                  <a:pt x="44" y="46"/>
                </a:cubicBezTo>
                <a:cubicBezTo>
                  <a:pt x="29" y="59"/>
                  <a:pt x="25" y="101"/>
                  <a:pt x="25" y="101"/>
                </a:cubicBezTo>
                <a:cubicBezTo>
                  <a:pt x="41" y="145"/>
                  <a:pt x="54" y="148"/>
                  <a:pt x="99" y="137"/>
                </a:cubicBezTo>
                <a:cubicBezTo>
                  <a:pt x="63" y="126"/>
                  <a:pt x="52" y="129"/>
                  <a:pt x="25" y="155"/>
                </a:cubicBezTo>
                <a:cubicBezTo>
                  <a:pt x="11" y="197"/>
                  <a:pt x="9" y="205"/>
                  <a:pt x="53" y="219"/>
                </a:cubicBezTo>
                <a:cubicBezTo>
                  <a:pt x="126" y="195"/>
                  <a:pt x="25" y="208"/>
                  <a:pt x="16" y="210"/>
                </a:cubicBezTo>
                <a:cubicBezTo>
                  <a:pt x="25" y="284"/>
                  <a:pt x="17" y="290"/>
                  <a:pt x="80" y="311"/>
                </a:cubicBezTo>
                <a:cubicBezTo>
                  <a:pt x="86" y="302"/>
                  <a:pt x="106" y="292"/>
                  <a:pt x="99" y="283"/>
                </a:cubicBezTo>
                <a:cubicBezTo>
                  <a:pt x="87" y="268"/>
                  <a:pt x="44" y="265"/>
                  <a:pt x="44" y="265"/>
                </a:cubicBezTo>
                <a:cubicBezTo>
                  <a:pt x="0" y="307"/>
                  <a:pt x="14" y="365"/>
                  <a:pt x="71" y="384"/>
                </a:cubicBezTo>
                <a:cubicBezTo>
                  <a:pt x="80" y="381"/>
                  <a:pt x="95" y="384"/>
                  <a:pt x="99" y="375"/>
                </a:cubicBezTo>
                <a:cubicBezTo>
                  <a:pt x="103" y="366"/>
                  <a:pt x="98" y="350"/>
                  <a:pt x="89" y="347"/>
                </a:cubicBezTo>
                <a:cubicBezTo>
                  <a:pt x="74" y="342"/>
                  <a:pt x="59" y="354"/>
                  <a:pt x="44" y="357"/>
                </a:cubicBezTo>
                <a:cubicBezTo>
                  <a:pt x="26" y="374"/>
                  <a:pt x="16" y="385"/>
                  <a:pt x="16" y="411"/>
                </a:cubicBezTo>
              </a:path>
            </a:pathLst>
          </a:cu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35861" name="Freeform 22"/>
          <p:cNvSpPr>
            <a:spLocks/>
          </p:cNvSpPr>
          <p:nvPr/>
        </p:nvSpPr>
        <p:spPr bwMode="auto">
          <a:xfrm>
            <a:off x="8305800" y="2362200"/>
            <a:ext cx="200025" cy="652463"/>
          </a:xfrm>
          <a:custGeom>
            <a:avLst/>
            <a:gdLst>
              <a:gd name="T0" fmla="*/ 7 w 126"/>
              <a:gd name="T1" fmla="*/ 27 h 411"/>
              <a:gd name="T2" fmla="*/ 108 w 126"/>
              <a:gd name="T3" fmla="*/ 64 h 411"/>
              <a:gd name="T4" fmla="*/ 44 w 126"/>
              <a:gd name="T5" fmla="*/ 46 h 411"/>
              <a:gd name="T6" fmla="*/ 25 w 126"/>
              <a:gd name="T7" fmla="*/ 101 h 411"/>
              <a:gd name="T8" fmla="*/ 99 w 126"/>
              <a:gd name="T9" fmla="*/ 137 h 411"/>
              <a:gd name="T10" fmla="*/ 25 w 126"/>
              <a:gd name="T11" fmla="*/ 155 h 411"/>
              <a:gd name="T12" fmla="*/ 53 w 126"/>
              <a:gd name="T13" fmla="*/ 219 h 411"/>
              <a:gd name="T14" fmla="*/ 16 w 126"/>
              <a:gd name="T15" fmla="*/ 210 h 411"/>
              <a:gd name="T16" fmla="*/ 80 w 126"/>
              <a:gd name="T17" fmla="*/ 311 h 411"/>
              <a:gd name="T18" fmla="*/ 99 w 126"/>
              <a:gd name="T19" fmla="*/ 283 h 411"/>
              <a:gd name="T20" fmla="*/ 44 w 126"/>
              <a:gd name="T21" fmla="*/ 265 h 411"/>
              <a:gd name="T22" fmla="*/ 71 w 126"/>
              <a:gd name="T23" fmla="*/ 384 h 411"/>
              <a:gd name="T24" fmla="*/ 99 w 126"/>
              <a:gd name="T25" fmla="*/ 375 h 411"/>
              <a:gd name="T26" fmla="*/ 89 w 126"/>
              <a:gd name="T27" fmla="*/ 347 h 411"/>
              <a:gd name="T28" fmla="*/ 44 w 126"/>
              <a:gd name="T29" fmla="*/ 357 h 411"/>
              <a:gd name="T30" fmla="*/ 16 w 126"/>
              <a:gd name="T31" fmla="*/ 411 h 411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26"/>
              <a:gd name="T49" fmla="*/ 0 h 411"/>
              <a:gd name="T50" fmla="*/ 126 w 126"/>
              <a:gd name="T51" fmla="*/ 411 h 411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26" h="411">
                <a:moveTo>
                  <a:pt x="7" y="27"/>
                </a:moveTo>
                <a:cubicBezTo>
                  <a:pt x="26" y="85"/>
                  <a:pt x="50" y="72"/>
                  <a:pt x="108" y="64"/>
                </a:cubicBezTo>
                <a:cubicBezTo>
                  <a:pt x="99" y="37"/>
                  <a:pt x="97" y="0"/>
                  <a:pt x="44" y="46"/>
                </a:cubicBezTo>
                <a:cubicBezTo>
                  <a:pt x="29" y="59"/>
                  <a:pt x="25" y="101"/>
                  <a:pt x="25" y="101"/>
                </a:cubicBezTo>
                <a:cubicBezTo>
                  <a:pt x="41" y="145"/>
                  <a:pt x="54" y="148"/>
                  <a:pt x="99" y="137"/>
                </a:cubicBezTo>
                <a:cubicBezTo>
                  <a:pt x="63" y="126"/>
                  <a:pt x="52" y="129"/>
                  <a:pt x="25" y="155"/>
                </a:cubicBezTo>
                <a:cubicBezTo>
                  <a:pt x="11" y="197"/>
                  <a:pt x="9" y="205"/>
                  <a:pt x="53" y="219"/>
                </a:cubicBezTo>
                <a:cubicBezTo>
                  <a:pt x="126" y="195"/>
                  <a:pt x="25" y="208"/>
                  <a:pt x="16" y="210"/>
                </a:cubicBezTo>
                <a:cubicBezTo>
                  <a:pt x="25" y="284"/>
                  <a:pt x="17" y="290"/>
                  <a:pt x="80" y="311"/>
                </a:cubicBezTo>
                <a:cubicBezTo>
                  <a:pt x="86" y="302"/>
                  <a:pt x="106" y="292"/>
                  <a:pt x="99" y="283"/>
                </a:cubicBezTo>
                <a:cubicBezTo>
                  <a:pt x="87" y="268"/>
                  <a:pt x="44" y="265"/>
                  <a:pt x="44" y="265"/>
                </a:cubicBezTo>
                <a:cubicBezTo>
                  <a:pt x="0" y="307"/>
                  <a:pt x="14" y="365"/>
                  <a:pt x="71" y="384"/>
                </a:cubicBezTo>
                <a:cubicBezTo>
                  <a:pt x="80" y="381"/>
                  <a:pt x="95" y="384"/>
                  <a:pt x="99" y="375"/>
                </a:cubicBezTo>
                <a:cubicBezTo>
                  <a:pt x="103" y="366"/>
                  <a:pt x="98" y="350"/>
                  <a:pt x="89" y="347"/>
                </a:cubicBezTo>
                <a:cubicBezTo>
                  <a:pt x="74" y="342"/>
                  <a:pt x="59" y="354"/>
                  <a:pt x="44" y="357"/>
                </a:cubicBezTo>
                <a:cubicBezTo>
                  <a:pt x="26" y="374"/>
                  <a:pt x="16" y="385"/>
                  <a:pt x="16" y="411"/>
                </a:cubicBezTo>
              </a:path>
            </a:pathLst>
          </a:cu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35862" name="Text Box 23"/>
          <p:cNvSpPr txBox="1">
            <a:spLocks noChangeArrowheads="1"/>
          </p:cNvSpPr>
          <p:nvPr/>
        </p:nvSpPr>
        <p:spPr bwMode="auto">
          <a:xfrm>
            <a:off x="6172200" y="1371600"/>
            <a:ext cx="1751013" cy="39687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000">
                <a:ea typeface="宋体" pitchFamily="2" charset="-122"/>
              </a:rPr>
              <a:t>hyper-threads</a:t>
            </a:r>
          </a:p>
        </p:txBody>
      </p:sp>
      <p:sp>
        <p:nvSpPr>
          <p:cNvPr id="35863" name="Line 24"/>
          <p:cNvSpPr>
            <a:spLocks noChangeShapeType="1"/>
          </p:cNvSpPr>
          <p:nvPr/>
        </p:nvSpPr>
        <p:spPr bwMode="auto">
          <a:xfrm flipH="1">
            <a:off x="6172200" y="1752600"/>
            <a:ext cx="609600" cy="533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864" name="Line 25"/>
          <p:cNvSpPr>
            <a:spLocks noChangeShapeType="1"/>
          </p:cNvSpPr>
          <p:nvPr/>
        </p:nvSpPr>
        <p:spPr bwMode="auto">
          <a:xfrm flipH="1">
            <a:off x="6629400" y="1752600"/>
            <a:ext cx="304800" cy="533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865" name="Line 26"/>
          <p:cNvSpPr>
            <a:spLocks noChangeShapeType="1"/>
          </p:cNvSpPr>
          <p:nvPr/>
        </p:nvSpPr>
        <p:spPr bwMode="auto">
          <a:xfrm>
            <a:off x="7315200" y="1752600"/>
            <a:ext cx="609600" cy="533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866" name="Line 27"/>
          <p:cNvSpPr>
            <a:spLocks noChangeShapeType="1"/>
          </p:cNvSpPr>
          <p:nvPr/>
        </p:nvSpPr>
        <p:spPr bwMode="auto">
          <a:xfrm>
            <a:off x="7467600" y="1752600"/>
            <a:ext cx="914400" cy="533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4014C21D-7833-4C7C-A601-6917004E4E92}" type="slidenum">
              <a:rPr lang="en-US" altLang="zh-CN">
                <a:ea typeface="宋体" pitchFamily="2" charset="-122"/>
              </a:rPr>
              <a:pPr/>
              <a:t>31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CN" sz="4000" smtClean="0">
                <a:ea typeface="宋体" pitchFamily="2" charset="-122"/>
              </a:rPr>
              <a:t>Designs with private L2 caches</a:t>
            </a:r>
          </a:p>
        </p:txBody>
      </p:sp>
      <p:sp>
        <p:nvSpPr>
          <p:cNvPr id="36868" name="Rectangle 4"/>
          <p:cNvSpPr>
            <a:spLocks noChangeArrowheads="1"/>
          </p:cNvSpPr>
          <p:nvPr/>
        </p:nvSpPr>
        <p:spPr bwMode="auto">
          <a:xfrm>
            <a:off x="2133600" y="1143000"/>
            <a:ext cx="2209800" cy="2514600"/>
          </a:xfrm>
          <a:prstGeom prst="rect">
            <a:avLst/>
          </a:prstGeom>
          <a:solidFill>
            <a:srgbClr val="FF0000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36869" name="Rectangle 5"/>
          <p:cNvSpPr>
            <a:spLocks noChangeArrowheads="1"/>
          </p:cNvSpPr>
          <p:nvPr/>
        </p:nvSpPr>
        <p:spPr bwMode="auto">
          <a:xfrm>
            <a:off x="609600" y="1143000"/>
            <a:ext cx="1905000" cy="2514600"/>
          </a:xfrm>
          <a:prstGeom prst="rect">
            <a:avLst/>
          </a:prstGeom>
          <a:solidFill>
            <a:srgbClr val="339966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36870" name="Rectangle 6"/>
          <p:cNvSpPr>
            <a:spLocks noChangeArrowheads="1"/>
          </p:cNvSpPr>
          <p:nvPr/>
        </p:nvSpPr>
        <p:spPr bwMode="auto">
          <a:xfrm>
            <a:off x="609600" y="1143000"/>
            <a:ext cx="3733800" cy="38100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36871" name="Line 7"/>
          <p:cNvSpPr>
            <a:spLocks noChangeShapeType="1"/>
          </p:cNvSpPr>
          <p:nvPr/>
        </p:nvSpPr>
        <p:spPr bwMode="auto">
          <a:xfrm>
            <a:off x="609600" y="3657600"/>
            <a:ext cx="3733800" cy="158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72" name="Line 8"/>
          <p:cNvSpPr>
            <a:spLocks noChangeShapeType="1"/>
          </p:cNvSpPr>
          <p:nvPr/>
        </p:nvSpPr>
        <p:spPr bwMode="auto">
          <a:xfrm>
            <a:off x="609600" y="2971800"/>
            <a:ext cx="3733800" cy="158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73" name="Line 9"/>
          <p:cNvSpPr>
            <a:spLocks noChangeShapeType="1"/>
          </p:cNvSpPr>
          <p:nvPr/>
        </p:nvSpPr>
        <p:spPr bwMode="auto">
          <a:xfrm flipH="1" flipV="1">
            <a:off x="2514600" y="1143000"/>
            <a:ext cx="0" cy="2514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74" name="Line 10"/>
          <p:cNvSpPr>
            <a:spLocks noChangeShapeType="1"/>
          </p:cNvSpPr>
          <p:nvPr/>
        </p:nvSpPr>
        <p:spPr bwMode="auto">
          <a:xfrm>
            <a:off x="609600" y="2286000"/>
            <a:ext cx="3733800" cy="158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75" name="Text Box 11"/>
          <p:cNvSpPr txBox="1">
            <a:spLocks noChangeArrowheads="1"/>
          </p:cNvSpPr>
          <p:nvPr/>
        </p:nvSpPr>
        <p:spPr bwMode="auto">
          <a:xfrm>
            <a:off x="1905000" y="4114800"/>
            <a:ext cx="1193800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memory</a:t>
            </a:r>
          </a:p>
        </p:txBody>
      </p:sp>
      <p:sp>
        <p:nvSpPr>
          <p:cNvPr id="36876" name="Text Box 12"/>
          <p:cNvSpPr txBox="1">
            <a:spLocks noChangeArrowheads="1"/>
          </p:cNvSpPr>
          <p:nvPr/>
        </p:nvSpPr>
        <p:spPr bwMode="auto">
          <a:xfrm>
            <a:off x="1066800" y="3124200"/>
            <a:ext cx="1317625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L2 cache</a:t>
            </a:r>
          </a:p>
        </p:txBody>
      </p:sp>
      <p:sp>
        <p:nvSpPr>
          <p:cNvPr id="36877" name="Text Box 13"/>
          <p:cNvSpPr txBox="1">
            <a:spLocks noChangeArrowheads="1"/>
          </p:cNvSpPr>
          <p:nvPr/>
        </p:nvSpPr>
        <p:spPr bwMode="auto">
          <a:xfrm>
            <a:off x="1066800" y="2438400"/>
            <a:ext cx="1317625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L1 cache</a:t>
            </a:r>
          </a:p>
        </p:txBody>
      </p:sp>
      <p:sp>
        <p:nvSpPr>
          <p:cNvPr id="36878" name="Text Box 14"/>
          <p:cNvSpPr txBox="1">
            <a:spLocks noChangeArrowheads="1"/>
          </p:cNvSpPr>
          <p:nvPr/>
        </p:nvSpPr>
        <p:spPr bwMode="auto">
          <a:xfrm>
            <a:off x="2895600" y="2438400"/>
            <a:ext cx="1317625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L1 cache</a:t>
            </a:r>
          </a:p>
        </p:txBody>
      </p:sp>
      <p:sp>
        <p:nvSpPr>
          <p:cNvPr id="36879" name="Text Box 15"/>
          <p:cNvSpPr txBox="1">
            <a:spLocks noChangeArrowheads="1"/>
          </p:cNvSpPr>
          <p:nvPr/>
        </p:nvSpPr>
        <p:spPr bwMode="auto">
          <a:xfrm rot="-5400000">
            <a:off x="172244" y="1804194"/>
            <a:ext cx="1457325" cy="427037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 b="1">
                <a:ea typeface="宋体" pitchFamily="2" charset="-122"/>
              </a:rPr>
              <a:t>C O R E 1</a:t>
            </a:r>
          </a:p>
        </p:txBody>
      </p:sp>
      <p:sp>
        <p:nvSpPr>
          <p:cNvPr id="36880" name="Text Box 16"/>
          <p:cNvSpPr txBox="1">
            <a:spLocks noChangeArrowheads="1"/>
          </p:cNvSpPr>
          <p:nvPr/>
        </p:nvSpPr>
        <p:spPr bwMode="auto">
          <a:xfrm rot="-5400000">
            <a:off x="2077244" y="1804194"/>
            <a:ext cx="1457325" cy="427037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 b="1">
                <a:ea typeface="宋体" pitchFamily="2" charset="-122"/>
              </a:rPr>
              <a:t>C O R E 0</a:t>
            </a:r>
          </a:p>
        </p:txBody>
      </p:sp>
      <p:sp>
        <p:nvSpPr>
          <p:cNvPr id="36881" name="Text Box 26"/>
          <p:cNvSpPr txBox="1">
            <a:spLocks noChangeArrowheads="1"/>
          </p:cNvSpPr>
          <p:nvPr/>
        </p:nvSpPr>
        <p:spPr bwMode="auto">
          <a:xfrm>
            <a:off x="2895600" y="3124200"/>
            <a:ext cx="1317625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L2 cache</a:t>
            </a:r>
          </a:p>
        </p:txBody>
      </p:sp>
      <p:sp>
        <p:nvSpPr>
          <p:cNvPr id="36882" name="Rectangle 27"/>
          <p:cNvSpPr>
            <a:spLocks noChangeArrowheads="1"/>
          </p:cNvSpPr>
          <p:nvPr/>
        </p:nvSpPr>
        <p:spPr bwMode="auto">
          <a:xfrm>
            <a:off x="6400800" y="1143000"/>
            <a:ext cx="2209800" cy="3124200"/>
          </a:xfrm>
          <a:prstGeom prst="rect">
            <a:avLst/>
          </a:prstGeom>
          <a:solidFill>
            <a:srgbClr val="FF0000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36883" name="Rectangle 28"/>
          <p:cNvSpPr>
            <a:spLocks noChangeArrowheads="1"/>
          </p:cNvSpPr>
          <p:nvPr/>
        </p:nvSpPr>
        <p:spPr bwMode="auto">
          <a:xfrm>
            <a:off x="4876800" y="1143000"/>
            <a:ext cx="1905000" cy="3124200"/>
          </a:xfrm>
          <a:prstGeom prst="rect">
            <a:avLst/>
          </a:prstGeom>
          <a:solidFill>
            <a:srgbClr val="339966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36884" name="Rectangle 29"/>
          <p:cNvSpPr>
            <a:spLocks noChangeArrowheads="1"/>
          </p:cNvSpPr>
          <p:nvPr/>
        </p:nvSpPr>
        <p:spPr bwMode="auto">
          <a:xfrm>
            <a:off x="4876800" y="1143000"/>
            <a:ext cx="3733800" cy="42672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36885" name="Line 30"/>
          <p:cNvSpPr>
            <a:spLocks noChangeShapeType="1"/>
          </p:cNvSpPr>
          <p:nvPr/>
        </p:nvSpPr>
        <p:spPr bwMode="auto">
          <a:xfrm>
            <a:off x="4876800" y="3657600"/>
            <a:ext cx="3733800" cy="158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86" name="Line 31"/>
          <p:cNvSpPr>
            <a:spLocks noChangeShapeType="1"/>
          </p:cNvSpPr>
          <p:nvPr/>
        </p:nvSpPr>
        <p:spPr bwMode="auto">
          <a:xfrm>
            <a:off x="4876800" y="2971800"/>
            <a:ext cx="3733800" cy="158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87" name="Line 32"/>
          <p:cNvSpPr>
            <a:spLocks noChangeShapeType="1"/>
          </p:cNvSpPr>
          <p:nvPr/>
        </p:nvSpPr>
        <p:spPr bwMode="auto">
          <a:xfrm flipH="1" flipV="1">
            <a:off x="6781800" y="1143000"/>
            <a:ext cx="0" cy="3124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88" name="Line 33"/>
          <p:cNvSpPr>
            <a:spLocks noChangeShapeType="1"/>
          </p:cNvSpPr>
          <p:nvPr/>
        </p:nvSpPr>
        <p:spPr bwMode="auto">
          <a:xfrm>
            <a:off x="4876800" y="2286000"/>
            <a:ext cx="3733800" cy="158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89" name="Text Box 34"/>
          <p:cNvSpPr txBox="1">
            <a:spLocks noChangeArrowheads="1"/>
          </p:cNvSpPr>
          <p:nvPr/>
        </p:nvSpPr>
        <p:spPr bwMode="auto">
          <a:xfrm>
            <a:off x="6096000" y="4648200"/>
            <a:ext cx="1193800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memory</a:t>
            </a:r>
          </a:p>
        </p:txBody>
      </p:sp>
      <p:sp>
        <p:nvSpPr>
          <p:cNvPr id="36890" name="Text Box 35"/>
          <p:cNvSpPr txBox="1">
            <a:spLocks noChangeArrowheads="1"/>
          </p:cNvSpPr>
          <p:nvPr/>
        </p:nvSpPr>
        <p:spPr bwMode="auto">
          <a:xfrm>
            <a:off x="5334000" y="3124200"/>
            <a:ext cx="1317625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L2 cache</a:t>
            </a:r>
          </a:p>
        </p:txBody>
      </p:sp>
      <p:sp>
        <p:nvSpPr>
          <p:cNvPr id="36891" name="Text Box 36"/>
          <p:cNvSpPr txBox="1">
            <a:spLocks noChangeArrowheads="1"/>
          </p:cNvSpPr>
          <p:nvPr/>
        </p:nvSpPr>
        <p:spPr bwMode="auto">
          <a:xfrm>
            <a:off x="5334000" y="2438400"/>
            <a:ext cx="1317625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L1 cache</a:t>
            </a:r>
          </a:p>
        </p:txBody>
      </p:sp>
      <p:sp>
        <p:nvSpPr>
          <p:cNvPr id="36892" name="Text Box 37"/>
          <p:cNvSpPr txBox="1">
            <a:spLocks noChangeArrowheads="1"/>
          </p:cNvSpPr>
          <p:nvPr/>
        </p:nvSpPr>
        <p:spPr bwMode="auto">
          <a:xfrm>
            <a:off x="7162800" y="2438400"/>
            <a:ext cx="1317625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L1 cache</a:t>
            </a:r>
          </a:p>
        </p:txBody>
      </p:sp>
      <p:sp>
        <p:nvSpPr>
          <p:cNvPr id="36893" name="Text Box 38"/>
          <p:cNvSpPr txBox="1">
            <a:spLocks noChangeArrowheads="1"/>
          </p:cNvSpPr>
          <p:nvPr/>
        </p:nvSpPr>
        <p:spPr bwMode="auto">
          <a:xfrm rot="-5400000">
            <a:off x="4439444" y="1804194"/>
            <a:ext cx="1457325" cy="427037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 b="1">
                <a:ea typeface="宋体" pitchFamily="2" charset="-122"/>
              </a:rPr>
              <a:t>C O R E 1</a:t>
            </a:r>
          </a:p>
        </p:txBody>
      </p:sp>
      <p:sp>
        <p:nvSpPr>
          <p:cNvPr id="36894" name="Text Box 39"/>
          <p:cNvSpPr txBox="1">
            <a:spLocks noChangeArrowheads="1"/>
          </p:cNvSpPr>
          <p:nvPr/>
        </p:nvSpPr>
        <p:spPr bwMode="auto">
          <a:xfrm rot="-5400000">
            <a:off x="6344444" y="1804194"/>
            <a:ext cx="1457325" cy="427037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 b="1">
                <a:ea typeface="宋体" pitchFamily="2" charset="-122"/>
              </a:rPr>
              <a:t>C O R E 0</a:t>
            </a:r>
          </a:p>
        </p:txBody>
      </p:sp>
      <p:sp>
        <p:nvSpPr>
          <p:cNvPr id="36895" name="Text Box 40"/>
          <p:cNvSpPr txBox="1">
            <a:spLocks noChangeArrowheads="1"/>
          </p:cNvSpPr>
          <p:nvPr/>
        </p:nvSpPr>
        <p:spPr bwMode="auto">
          <a:xfrm>
            <a:off x="7086600" y="3124200"/>
            <a:ext cx="1317625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L2 cache</a:t>
            </a:r>
          </a:p>
        </p:txBody>
      </p:sp>
      <p:sp>
        <p:nvSpPr>
          <p:cNvPr id="36896" name="Text Box 41"/>
          <p:cNvSpPr txBox="1">
            <a:spLocks noChangeArrowheads="1"/>
          </p:cNvSpPr>
          <p:nvPr/>
        </p:nvSpPr>
        <p:spPr bwMode="auto">
          <a:xfrm>
            <a:off x="838200" y="5181600"/>
            <a:ext cx="3416300" cy="161607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000">
                <a:ea typeface="宋体" pitchFamily="2" charset="-122"/>
              </a:rPr>
              <a:t>Both L1 and L2 are private</a:t>
            </a:r>
            <a:br>
              <a:rPr lang="en-US" altLang="zh-CN" sz="2000">
                <a:ea typeface="宋体" pitchFamily="2" charset="-122"/>
              </a:rPr>
            </a:br>
            <a:endParaRPr lang="en-US" altLang="zh-CN" sz="2000">
              <a:ea typeface="宋体" pitchFamily="2" charset="-122"/>
            </a:endParaRPr>
          </a:p>
          <a:p>
            <a:r>
              <a:rPr lang="en-US" altLang="zh-CN" sz="2000">
                <a:ea typeface="宋体" pitchFamily="2" charset="-122"/>
              </a:rPr>
              <a:t>Examples: AMD Opteron, </a:t>
            </a:r>
            <a:br>
              <a:rPr lang="en-US" altLang="zh-CN" sz="2000">
                <a:ea typeface="宋体" pitchFamily="2" charset="-122"/>
              </a:rPr>
            </a:br>
            <a:r>
              <a:rPr lang="en-US" altLang="zh-CN" sz="2000">
                <a:ea typeface="宋体" pitchFamily="2" charset="-122"/>
              </a:rPr>
              <a:t>AMD Athlon, Intel Pentium D</a:t>
            </a:r>
          </a:p>
          <a:p>
            <a:endParaRPr lang="en-US" altLang="zh-CN" sz="2000">
              <a:ea typeface="宋体" pitchFamily="2" charset="-122"/>
            </a:endParaRPr>
          </a:p>
        </p:txBody>
      </p:sp>
      <p:sp>
        <p:nvSpPr>
          <p:cNvPr id="36897" name="Text Box 42"/>
          <p:cNvSpPr txBox="1">
            <a:spLocks noChangeArrowheads="1"/>
          </p:cNvSpPr>
          <p:nvPr/>
        </p:nvSpPr>
        <p:spPr bwMode="auto">
          <a:xfrm>
            <a:off x="5334000" y="3733800"/>
            <a:ext cx="1317625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L3 cache</a:t>
            </a:r>
          </a:p>
        </p:txBody>
      </p:sp>
      <p:sp>
        <p:nvSpPr>
          <p:cNvPr id="36898" name="Line 43"/>
          <p:cNvSpPr>
            <a:spLocks noChangeShapeType="1"/>
          </p:cNvSpPr>
          <p:nvPr/>
        </p:nvSpPr>
        <p:spPr bwMode="auto">
          <a:xfrm>
            <a:off x="4876800" y="4267200"/>
            <a:ext cx="3733800" cy="158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99" name="Text Box 44"/>
          <p:cNvSpPr txBox="1">
            <a:spLocks noChangeArrowheads="1"/>
          </p:cNvSpPr>
          <p:nvPr/>
        </p:nvSpPr>
        <p:spPr bwMode="auto">
          <a:xfrm>
            <a:off x="7086600" y="3733800"/>
            <a:ext cx="1317625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L3 cache</a:t>
            </a:r>
          </a:p>
        </p:txBody>
      </p:sp>
      <p:sp>
        <p:nvSpPr>
          <p:cNvPr id="36900" name="Text Box 45"/>
          <p:cNvSpPr txBox="1">
            <a:spLocks noChangeArrowheads="1"/>
          </p:cNvSpPr>
          <p:nvPr/>
        </p:nvSpPr>
        <p:spPr bwMode="auto">
          <a:xfrm>
            <a:off x="5257800" y="5562600"/>
            <a:ext cx="2922588" cy="100647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000">
                <a:ea typeface="宋体" pitchFamily="2" charset="-122"/>
              </a:rPr>
              <a:t>A design with L3 caches</a:t>
            </a:r>
            <a:br>
              <a:rPr lang="en-US" altLang="zh-CN" sz="2000">
                <a:ea typeface="宋体" pitchFamily="2" charset="-122"/>
              </a:rPr>
            </a:br>
            <a:r>
              <a:rPr lang="en-US" altLang="zh-CN" sz="2000">
                <a:ea typeface="宋体" pitchFamily="2" charset="-122"/>
              </a:rPr>
              <a:t/>
            </a:r>
            <a:br>
              <a:rPr lang="en-US" altLang="zh-CN" sz="2000">
                <a:ea typeface="宋体" pitchFamily="2" charset="-122"/>
              </a:rPr>
            </a:br>
            <a:r>
              <a:rPr lang="en-US" altLang="zh-CN" sz="2000">
                <a:ea typeface="宋体" pitchFamily="2" charset="-122"/>
              </a:rPr>
              <a:t>Example: Intel Itanium 2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5268171D-8DD3-4608-B900-A94A5D982E61}" type="slidenum">
              <a:rPr lang="en-US" altLang="zh-CN">
                <a:ea typeface="宋体" pitchFamily="2" charset="-122"/>
              </a:rPr>
              <a:pPr/>
              <a:t>32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378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Private vs shared caches?</a:t>
            </a:r>
          </a:p>
        </p:txBody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Advantages/disadvantages?</a:t>
            </a:r>
            <a:br>
              <a:rPr lang="en-US" altLang="zh-CN" smtClean="0">
                <a:ea typeface="宋体" pitchFamily="2" charset="-122"/>
              </a:rPr>
            </a:br>
            <a:endParaRPr lang="en-US" altLang="zh-CN" smtClean="0"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A7A512D0-6F38-4FF5-A5EB-E3C8599F59E6}" type="slidenum">
              <a:rPr lang="en-US" altLang="zh-CN">
                <a:ea typeface="宋体" pitchFamily="2" charset="-122"/>
              </a:rPr>
              <a:pPr/>
              <a:t>33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389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Private vs shared caches</a:t>
            </a:r>
          </a:p>
        </p:txBody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Advantages of private:</a:t>
            </a:r>
          </a:p>
          <a:p>
            <a:pPr lvl="1" eaLnBrk="1" hangingPunct="1"/>
            <a:r>
              <a:rPr lang="en-US" altLang="zh-CN" smtClean="0">
                <a:ea typeface="宋体" pitchFamily="2" charset="-122"/>
              </a:rPr>
              <a:t>They are closer to core, so faster access</a:t>
            </a:r>
          </a:p>
          <a:p>
            <a:pPr lvl="1" eaLnBrk="1" hangingPunct="1"/>
            <a:r>
              <a:rPr lang="en-US" altLang="zh-CN" smtClean="0">
                <a:ea typeface="宋体" pitchFamily="2" charset="-122"/>
              </a:rPr>
              <a:t>Reduces contention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Advantages of shared:</a:t>
            </a:r>
          </a:p>
          <a:p>
            <a:pPr lvl="1" eaLnBrk="1" hangingPunct="1"/>
            <a:r>
              <a:rPr lang="en-US" altLang="zh-CN" smtClean="0">
                <a:ea typeface="宋体" pitchFamily="2" charset="-122"/>
              </a:rPr>
              <a:t>Threads on different cores can share the same cache data</a:t>
            </a:r>
          </a:p>
          <a:p>
            <a:pPr lvl="1" eaLnBrk="1" hangingPunct="1"/>
            <a:r>
              <a:rPr lang="en-US" altLang="zh-CN" smtClean="0">
                <a:ea typeface="宋体" pitchFamily="2" charset="-122"/>
              </a:rPr>
              <a:t>More cache space available if a single (or a few) high-performance thread runs on the system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FE7BBC9C-B15F-4741-A86C-4D57DAF2F5CB}" type="slidenum">
              <a:rPr lang="en-US" altLang="zh-CN">
                <a:ea typeface="宋体" pitchFamily="2" charset="-122"/>
              </a:rPr>
              <a:pPr/>
              <a:t>34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512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The cache coherence problem</a:t>
            </a:r>
          </a:p>
        </p:txBody>
      </p:sp>
      <p:sp>
        <p:nvSpPr>
          <p:cNvPr id="512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371600"/>
            <a:ext cx="8382000" cy="4525963"/>
          </a:xfrm>
        </p:spPr>
        <p:txBody>
          <a:bodyPr/>
          <a:lstStyle/>
          <a:p>
            <a:pPr eaLnBrk="1" hangingPunct="1"/>
            <a:r>
              <a:rPr lang="en-US" altLang="zh-CN" sz="2800" smtClean="0">
                <a:ea typeface="宋体" pitchFamily="2" charset="-122"/>
              </a:rPr>
              <a:t>Since we have private caches:</a:t>
            </a:r>
            <a:br>
              <a:rPr lang="en-US" altLang="zh-CN" sz="2800" smtClean="0">
                <a:ea typeface="宋体" pitchFamily="2" charset="-122"/>
              </a:rPr>
            </a:br>
            <a:r>
              <a:rPr lang="en-US" altLang="zh-CN" sz="2800" smtClean="0">
                <a:ea typeface="宋体" pitchFamily="2" charset="-122"/>
              </a:rPr>
              <a:t>How to keep the data consistent across caches?</a:t>
            </a:r>
          </a:p>
          <a:p>
            <a:pPr eaLnBrk="1" hangingPunct="1"/>
            <a:r>
              <a:rPr lang="en-US" altLang="zh-CN" sz="2800" smtClean="0">
                <a:ea typeface="宋体" pitchFamily="2" charset="-122"/>
              </a:rPr>
              <a:t>Each core should perceive the memory as a monolithic array, shared by all the cores</a:t>
            </a:r>
          </a:p>
          <a:p>
            <a:pPr eaLnBrk="1" hangingPunct="1"/>
            <a:endParaRPr lang="en-US" altLang="zh-CN" sz="2800" smtClean="0">
              <a:ea typeface="宋体" pitchFamily="2" charset="-122"/>
            </a:endParaRPr>
          </a:p>
          <a:p>
            <a:pPr eaLnBrk="1" hangingPunct="1"/>
            <a:endParaRPr lang="en-US" altLang="zh-CN" sz="2800" smtClean="0">
              <a:ea typeface="宋体" pitchFamily="2" charset="-122"/>
            </a:endParaRPr>
          </a:p>
          <a:p>
            <a:pPr eaLnBrk="1" hangingPunct="1"/>
            <a:endParaRPr lang="en-US" altLang="zh-CN" sz="2800" smtClean="0">
              <a:ea typeface="宋体" pitchFamily="2" charset="-122"/>
            </a:endParaRPr>
          </a:p>
        </p:txBody>
      </p:sp>
      <p:graphicFrame>
        <p:nvGraphicFramePr>
          <p:cNvPr id="5122" name="Object 4"/>
          <p:cNvGraphicFramePr>
            <a:graphicFrameLocks noChangeAspect="1"/>
          </p:cNvGraphicFramePr>
          <p:nvPr>
            <p:ph sz="half" idx="2"/>
          </p:nvPr>
        </p:nvGraphicFramePr>
        <p:xfrm>
          <a:off x="1752600" y="3276600"/>
          <a:ext cx="5791200" cy="3425825"/>
        </p:xfrm>
        <a:graphic>
          <a:graphicData uri="http://schemas.openxmlformats.org/presentationml/2006/ole">
            <p:oleObj spid="_x0000_s5122" name="Paint Shop Pro Image" r:id="rId4" imgW="6760976" imgH="4000000" progId="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F658D6F1-C590-45E1-8F4B-3F213F0AABFD}" type="slidenum">
              <a:rPr lang="en-US" altLang="zh-CN">
                <a:ea typeface="宋体" pitchFamily="2" charset="-122"/>
              </a:rPr>
              <a:pPr/>
              <a:t>35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3993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The cache coherence problem</a:t>
            </a:r>
          </a:p>
        </p:txBody>
      </p:sp>
      <p:sp>
        <p:nvSpPr>
          <p:cNvPr id="39940" name="Rectangle 7"/>
          <p:cNvSpPr>
            <a:spLocks noChangeArrowheads="1"/>
          </p:cNvSpPr>
          <p:nvPr/>
        </p:nvSpPr>
        <p:spPr bwMode="auto">
          <a:xfrm>
            <a:off x="381000" y="11430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CN" sz="3200">
                <a:ea typeface="宋体" pitchFamily="2" charset="-122"/>
              </a:rPr>
              <a:t>Suppose variable x initially contains 15213</a:t>
            </a:r>
          </a:p>
        </p:txBody>
      </p:sp>
      <p:grpSp>
        <p:nvGrpSpPr>
          <p:cNvPr id="39941" name="Group 9"/>
          <p:cNvGrpSpPr>
            <a:grpSpLocks/>
          </p:cNvGrpSpPr>
          <p:nvPr/>
        </p:nvGrpSpPr>
        <p:grpSpPr bwMode="auto">
          <a:xfrm>
            <a:off x="838200" y="2133600"/>
            <a:ext cx="1295400" cy="1295400"/>
            <a:chOff x="768" y="1440"/>
            <a:chExt cx="816" cy="816"/>
          </a:xfrm>
        </p:grpSpPr>
        <p:sp>
          <p:nvSpPr>
            <p:cNvPr id="39968" name="Oval 10"/>
            <p:cNvSpPr>
              <a:spLocks noChangeArrowheads="1"/>
            </p:cNvSpPr>
            <p:nvPr/>
          </p:nvSpPr>
          <p:spPr bwMode="auto">
            <a:xfrm>
              <a:off x="768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39969" name="Text Box 11"/>
            <p:cNvSpPr txBox="1">
              <a:spLocks noChangeArrowheads="1"/>
            </p:cNvSpPr>
            <p:nvPr/>
          </p:nvSpPr>
          <p:spPr bwMode="auto">
            <a:xfrm>
              <a:off x="898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1</a:t>
              </a:r>
            </a:p>
          </p:txBody>
        </p:sp>
      </p:grpSp>
      <p:grpSp>
        <p:nvGrpSpPr>
          <p:cNvPr id="39942" name="Group 12"/>
          <p:cNvGrpSpPr>
            <a:grpSpLocks/>
          </p:cNvGrpSpPr>
          <p:nvPr/>
        </p:nvGrpSpPr>
        <p:grpSpPr bwMode="auto">
          <a:xfrm>
            <a:off x="2743200" y="2133600"/>
            <a:ext cx="1295400" cy="1295400"/>
            <a:chOff x="1824" y="1440"/>
            <a:chExt cx="816" cy="816"/>
          </a:xfrm>
        </p:grpSpPr>
        <p:sp>
          <p:nvSpPr>
            <p:cNvPr id="39966" name="Oval 13"/>
            <p:cNvSpPr>
              <a:spLocks noChangeArrowheads="1"/>
            </p:cNvSpPr>
            <p:nvPr/>
          </p:nvSpPr>
          <p:spPr bwMode="auto">
            <a:xfrm>
              <a:off x="1824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39967" name="Text Box 14"/>
            <p:cNvSpPr txBox="1">
              <a:spLocks noChangeArrowheads="1"/>
            </p:cNvSpPr>
            <p:nvPr/>
          </p:nvSpPr>
          <p:spPr bwMode="auto">
            <a:xfrm>
              <a:off x="1954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2</a:t>
              </a:r>
            </a:p>
          </p:txBody>
        </p:sp>
      </p:grpSp>
      <p:grpSp>
        <p:nvGrpSpPr>
          <p:cNvPr id="39943" name="Group 15"/>
          <p:cNvGrpSpPr>
            <a:grpSpLocks/>
          </p:cNvGrpSpPr>
          <p:nvPr/>
        </p:nvGrpSpPr>
        <p:grpSpPr bwMode="auto">
          <a:xfrm>
            <a:off x="4648200" y="2133600"/>
            <a:ext cx="1295400" cy="1295400"/>
            <a:chOff x="2880" y="1440"/>
            <a:chExt cx="816" cy="816"/>
          </a:xfrm>
        </p:grpSpPr>
        <p:sp>
          <p:nvSpPr>
            <p:cNvPr id="39964" name="Oval 16"/>
            <p:cNvSpPr>
              <a:spLocks noChangeArrowheads="1"/>
            </p:cNvSpPr>
            <p:nvPr/>
          </p:nvSpPr>
          <p:spPr bwMode="auto">
            <a:xfrm>
              <a:off x="2880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39965" name="Text Box 17"/>
            <p:cNvSpPr txBox="1">
              <a:spLocks noChangeArrowheads="1"/>
            </p:cNvSpPr>
            <p:nvPr/>
          </p:nvSpPr>
          <p:spPr bwMode="auto">
            <a:xfrm>
              <a:off x="3010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3</a:t>
              </a:r>
            </a:p>
          </p:txBody>
        </p:sp>
      </p:grpSp>
      <p:grpSp>
        <p:nvGrpSpPr>
          <p:cNvPr id="39944" name="Group 18"/>
          <p:cNvGrpSpPr>
            <a:grpSpLocks/>
          </p:cNvGrpSpPr>
          <p:nvPr/>
        </p:nvGrpSpPr>
        <p:grpSpPr bwMode="auto">
          <a:xfrm>
            <a:off x="6553200" y="2133600"/>
            <a:ext cx="1295400" cy="1295400"/>
            <a:chOff x="3936" y="1440"/>
            <a:chExt cx="816" cy="816"/>
          </a:xfrm>
        </p:grpSpPr>
        <p:sp>
          <p:nvSpPr>
            <p:cNvPr id="39962" name="Oval 19"/>
            <p:cNvSpPr>
              <a:spLocks noChangeArrowheads="1"/>
            </p:cNvSpPr>
            <p:nvPr/>
          </p:nvSpPr>
          <p:spPr bwMode="auto">
            <a:xfrm>
              <a:off x="3936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39963" name="Text Box 20"/>
            <p:cNvSpPr txBox="1">
              <a:spLocks noChangeArrowheads="1"/>
            </p:cNvSpPr>
            <p:nvPr/>
          </p:nvSpPr>
          <p:spPr bwMode="auto">
            <a:xfrm>
              <a:off x="4066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4</a:t>
              </a:r>
            </a:p>
          </p:txBody>
        </p:sp>
      </p:grpSp>
      <p:sp>
        <p:nvSpPr>
          <p:cNvPr id="39945" name="Text Box 21"/>
          <p:cNvSpPr txBox="1">
            <a:spLocks noChangeArrowheads="1"/>
          </p:cNvSpPr>
          <p:nvPr/>
        </p:nvSpPr>
        <p:spPr bwMode="auto">
          <a:xfrm>
            <a:off x="6858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39946" name="Text Box 22"/>
          <p:cNvSpPr txBox="1">
            <a:spLocks noChangeArrowheads="1"/>
          </p:cNvSpPr>
          <p:nvPr/>
        </p:nvSpPr>
        <p:spPr bwMode="auto">
          <a:xfrm>
            <a:off x="25908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39947" name="Text Box 23"/>
          <p:cNvSpPr txBox="1">
            <a:spLocks noChangeArrowheads="1"/>
          </p:cNvSpPr>
          <p:nvPr/>
        </p:nvSpPr>
        <p:spPr bwMode="auto">
          <a:xfrm>
            <a:off x="45720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39948" name="Text Box 24"/>
          <p:cNvSpPr txBox="1">
            <a:spLocks noChangeArrowheads="1"/>
          </p:cNvSpPr>
          <p:nvPr/>
        </p:nvSpPr>
        <p:spPr bwMode="auto">
          <a:xfrm>
            <a:off x="64770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39949" name="Text Box 25"/>
          <p:cNvSpPr txBox="1">
            <a:spLocks noChangeArrowheads="1"/>
          </p:cNvSpPr>
          <p:nvPr/>
        </p:nvSpPr>
        <p:spPr bwMode="auto">
          <a:xfrm>
            <a:off x="1752600" y="5638800"/>
            <a:ext cx="2225675" cy="94138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endParaRPr lang="en-US" altLang="zh-CN">
              <a:ea typeface="宋体" pitchFamily="2" charset="-122"/>
            </a:endParaRPr>
          </a:p>
          <a:p>
            <a:pPr algn="ctr"/>
            <a:r>
              <a:rPr lang="en-US" altLang="zh-CN">
                <a:ea typeface="宋体" pitchFamily="2" charset="-122"/>
              </a:rPr>
              <a:t>Main memory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x=15213</a:t>
            </a:r>
          </a:p>
        </p:txBody>
      </p:sp>
      <p:sp>
        <p:nvSpPr>
          <p:cNvPr id="39950" name="Line 26"/>
          <p:cNvSpPr>
            <a:spLocks noChangeShapeType="1"/>
          </p:cNvSpPr>
          <p:nvPr/>
        </p:nvSpPr>
        <p:spPr bwMode="auto">
          <a:xfrm>
            <a:off x="14478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9951" name="Line 27"/>
          <p:cNvSpPr>
            <a:spLocks noChangeShapeType="1"/>
          </p:cNvSpPr>
          <p:nvPr/>
        </p:nvSpPr>
        <p:spPr bwMode="auto">
          <a:xfrm>
            <a:off x="33528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9952" name="Line 28"/>
          <p:cNvSpPr>
            <a:spLocks noChangeShapeType="1"/>
          </p:cNvSpPr>
          <p:nvPr/>
        </p:nvSpPr>
        <p:spPr bwMode="auto">
          <a:xfrm>
            <a:off x="53340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9953" name="Line 29"/>
          <p:cNvSpPr>
            <a:spLocks noChangeShapeType="1"/>
          </p:cNvSpPr>
          <p:nvPr/>
        </p:nvSpPr>
        <p:spPr bwMode="auto">
          <a:xfrm>
            <a:off x="72390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9954" name="Line 30"/>
          <p:cNvSpPr>
            <a:spLocks noChangeShapeType="1"/>
          </p:cNvSpPr>
          <p:nvPr/>
        </p:nvSpPr>
        <p:spPr bwMode="auto">
          <a:xfrm>
            <a:off x="1524000" y="5257800"/>
            <a:ext cx="6096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9955" name="Line 31"/>
          <p:cNvSpPr>
            <a:spLocks noChangeShapeType="1"/>
          </p:cNvSpPr>
          <p:nvPr/>
        </p:nvSpPr>
        <p:spPr bwMode="auto">
          <a:xfrm flipV="1">
            <a:off x="1524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9956" name="Line 32"/>
          <p:cNvSpPr>
            <a:spLocks noChangeShapeType="1"/>
          </p:cNvSpPr>
          <p:nvPr/>
        </p:nvSpPr>
        <p:spPr bwMode="auto">
          <a:xfrm flipV="1">
            <a:off x="7620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9957" name="Line 33"/>
          <p:cNvSpPr>
            <a:spLocks noChangeShapeType="1"/>
          </p:cNvSpPr>
          <p:nvPr/>
        </p:nvSpPr>
        <p:spPr bwMode="auto">
          <a:xfrm>
            <a:off x="33528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9958" name="Line 34"/>
          <p:cNvSpPr>
            <a:spLocks noChangeShapeType="1"/>
          </p:cNvSpPr>
          <p:nvPr/>
        </p:nvSpPr>
        <p:spPr bwMode="auto">
          <a:xfrm>
            <a:off x="5334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9959" name="Line 35"/>
          <p:cNvSpPr>
            <a:spLocks noChangeShapeType="1"/>
          </p:cNvSpPr>
          <p:nvPr/>
        </p:nvSpPr>
        <p:spPr bwMode="auto">
          <a:xfrm>
            <a:off x="2743200" y="5257800"/>
            <a:ext cx="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9960" name="Rectangle 36"/>
          <p:cNvSpPr>
            <a:spLocks noChangeArrowheads="1"/>
          </p:cNvSpPr>
          <p:nvPr/>
        </p:nvSpPr>
        <p:spPr bwMode="auto">
          <a:xfrm>
            <a:off x="457200" y="1905000"/>
            <a:ext cx="7848600" cy="3505200"/>
          </a:xfrm>
          <a:prstGeom prst="rect">
            <a:avLst/>
          </a:prstGeom>
          <a:noFill/>
          <a:ln w="25400">
            <a:solidFill>
              <a:srgbClr val="008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39961" name="Text Box 37"/>
          <p:cNvSpPr txBox="1">
            <a:spLocks noChangeArrowheads="1"/>
          </p:cNvSpPr>
          <p:nvPr/>
        </p:nvSpPr>
        <p:spPr bwMode="auto">
          <a:xfrm>
            <a:off x="6248400" y="5486400"/>
            <a:ext cx="2000250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solidFill>
                  <a:srgbClr val="008000"/>
                </a:solidFill>
                <a:ea typeface="宋体" pitchFamily="2" charset="-122"/>
              </a:rPr>
              <a:t>multi-core chip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A64271D5-7D37-4A3E-8174-5FD7C9156D2E}" type="slidenum">
              <a:rPr lang="en-US" altLang="zh-CN">
                <a:ea typeface="宋体" pitchFamily="2" charset="-122"/>
              </a:rPr>
              <a:pPr/>
              <a:t>36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40963" name="Rectangle 4"/>
          <p:cNvSpPr>
            <a:spLocks noChangeArrowheads="1"/>
          </p:cNvSpPr>
          <p:nvPr/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zh-CN" sz="4400">
                <a:solidFill>
                  <a:schemeClr val="tx2"/>
                </a:solidFill>
                <a:ea typeface="宋体" pitchFamily="2" charset="-122"/>
              </a:rPr>
              <a:t>The cache coherence problem</a:t>
            </a:r>
          </a:p>
        </p:txBody>
      </p:sp>
      <p:sp>
        <p:nvSpPr>
          <p:cNvPr id="40964" name="Rectangle 5"/>
          <p:cNvSpPr>
            <a:spLocks noChangeArrowheads="1"/>
          </p:cNvSpPr>
          <p:nvPr/>
        </p:nvSpPr>
        <p:spPr bwMode="auto">
          <a:xfrm>
            <a:off x="381000" y="11430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CN" sz="3200">
                <a:ea typeface="宋体" pitchFamily="2" charset="-122"/>
              </a:rPr>
              <a:t>Core 1 reads x</a:t>
            </a:r>
          </a:p>
        </p:txBody>
      </p:sp>
      <p:grpSp>
        <p:nvGrpSpPr>
          <p:cNvPr id="40965" name="Group 6"/>
          <p:cNvGrpSpPr>
            <a:grpSpLocks/>
          </p:cNvGrpSpPr>
          <p:nvPr/>
        </p:nvGrpSpPr>
        <p:grpSpPr bwMode="auto">
          <a:xfrm>
            <a:off x="838200" y="2133600"/>
            <a:ext cx="1295400" cy="1295400"/>
            <a:chOff x="768" y="1440"/>
            <a:chExt cx="816" cy="816"/>
          </a:xfrm>
        </p:grpSpPr>
        <p:sp>
          <p:nvSpPr>
            <p:cNvPr id="40992" name="Oval 7"/>
            <p:cNvSpPr>
              <a:spLocks noChangeArrowheads="1"/>
            </p:cNvSpPr>
            <p:nvPr/>
          </p:nvSpPr>
          <p:spPr bwMode="auto">
            <a:xfrm>
              <a:off x="768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0993" name="Text Box 8"/>
            <p:cNvSpPr txBox="1">
              <a:spLocks noChangeArrowheads="1"/>
            </p:cNvSpPr>
            <p:nvPr/>
          </p:nvSpPr>
          <p:spPr bwMode="auto">
            <a:xfrm>
              <a:off x="898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1</a:t>
              </a:r>
            </a:p>
          </p:txBody>
        </p:sp>
      </p:grpSp>
      <p:grpSp>
        <p:nvGrpSpPr>
          <p:cNvPr id="40966" name="Group 9"/>
          <p:cNvGrpSpPr>
            <a:grpSpLocks/>
          </p:cNvGrpSpPr>
          <p:nvPr/>
        </p:nvGrpSpPr>
        <p:grpSpPr bwMode="auto">
          <a:xfrm>
            <a:off x="2743200" y="2133600"/>
            <a:ext cx="1295400" cy="1295400"/>
            <a:chOff x="1824" y="1440"/>
            <a:chExt cx="816" cy="816"/>
          </a:xfrm>
        </p:grpSpPr>
        <p:sp>
          <p:nvSpPr>
            <p:cNvPr id="40990" name="Oval 10"/>
            <p:cNvSpPr>
              <a:spLocks noChangeArrowheads="1"/>
            </p:cNvSpPr>
            <p:nvPr/>
          </p:nvSpPr>
          <p:spPr bwMode="auto">
            <a:xfrm>
              <a:off x="1824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0991" name="Text Box 11"/>
            <p:cNvSpPr txBox="1">
              <a:spLocks noChangeArrowheads="1"/>
            </p:cNvSpPr>
            <p:nvPr/>
          </p:nvSpPr>
          <p:spPr bwMode="auto">
            <a:xfrm>
              <a:off x="1954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2</a:t>
              </a:r>
            </a:p>
          </p:txBody>
        </p:sp>
      </p:grpSp>
      <p:grpSp>
        <p:nvGrpSpPr>
          <p:cNvPr id="40967" name="Group 12"/>
          <p:cNvGrpSpPr>
            <a:grpSpLocks/>
          </p:cNvGrpSpPr>
          <p:nvPr/>
        </p:nvGrpSpPr>
        <p:grpSpPr bwMode="auto">
          <a:xfrm>
            <a:off x="4648200" y="2133600"/>
            <a:ext cx="1295400" cy="1295400"/>
            <a:chOff x="2880" y="1440"/>
            <a:chExt cx="816" cy="816"/>
          </a:xfrm>
        </p:grpSpPr>
        <p:sp>
          <p:nvSpPr>
            <p:cNvPr id="40988" name="Oval 13"/>
            <p:cNvSpPr>
              <a:spLocks noChangeArrowheads="1"/>
            </p:cNvSpPr>
            <p:nvPr/>
          </p:nvSpPr>
          <p:spPr bwMode="auto">
            <a:xfrm>
              <a:off x="2880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0989" name="Text Box 14"/>
            <p:cNvSpPr txBox="1">
              <a:spLocks noChangeArrowheads="1"/>
            </p:cNvSpPr>
            <p:nvPr/>
          </p:nvSpPr>
          <p:spPr bwMode="auto">
            <a:xfrm>
              <a:off x="3010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3</a:t>
              </a:r>
            </a:p>
          </p:txBody>
        </p:sp>
      </p:grpSp>
      <p:grpSp>
        <p:nvGrpSpPr>
          <p:cNvPr id="40968" name="Group 15"/>
          <p:cNvGrpSpPr>
            <a:grpSpLocks/>
          </p:cNvGrpSpPr>
          <p:nvPr/>
        </p:nvGrpSpPr>
        <p:grpSpPr bwMode="auto">
          <a:xfrm>
            <a:off x="6553200" y="2133600"/>
            <a:ext cx="1295400" cy="1295400"/>
            <a:chOff x="3936" y="1440"/>
            <a:chExt cx="816" cy="816"/>
          </a:xfrm>
        </p:grpSpPr>
        <p:sp>
          <p:nvSpPr>
            <p:cNvPr id="40986" name="Oval 16"/>
            <p:cNvSpPr>
              <a:spLocks noChangeArrowheads="1"/>
            </p:cNvSpPr>
            <p:nvPr/>
          </p:nvSpPr>
          <p:spPr bwMode="auto">
            <a:xfrm>
              <a:off x="3936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0987" name="Text Box 17"/>
            <p:cNvSpPr txBox="1">
              <a:spLocks noChangeArrowheads="1"/>
            </p:cNvSpPr>
            <p:nvPr/>
          </p:nvSpPr>
          <p:spPr bwMode="auto">
            <a:xfrm>
              <a:off x="4066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4</a:t>
              </a:r>
            </a:p>
          </p:txBody>
        </p:sp>
      </p:grpSp>
      <p:sp>
        <p:nvSpPr>
          <p:cNvPr id="40969" name="Text Box 18"/>
          <p:cNvSpPr txBox="1">
            <a:spLocks noChangeArrowheads="1"/>
          </p:cNvSpPr>
          <p:nvPr/>
        </p:nvSpPr>
        <p:spPr bwMode="auto">
          <a:xfrm>
            <a:off x="6858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x=15213</a:t>
            </a:r>
          </a:p>
        </p:txBody>
      </p:sp>
      <p:sp>
        <p:nvSpPr>
          <p:cNvPr id="40970" name="Text Box 19"/>
          <p:cNvSpPr txBox="1">
            <a:spLocks noChangeArrowheads="1"/>
          </p:cNvSpPr>
          <p:nvPr/>
        </p:nvSpPr>
        <p:spPr bwMode="auto">
          <a:xfrm>
            <a:off x="25908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40971" name="Text Box 20"/>
          <p:cNvSpPr txBox="1">
            <a:spLocks noChangeArrowheads="1"/>
          </p:cNvSpPr>
          <p:nvPr/>
        </p:nvSpPr>
        <p:spPr bwMode="auto">
          <a:xfrm>
            <a:off x="45720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40972" name="Text Box 21"/>
          <p:cNvSpPr txBox="1">
            <a:spLocks noChangeArrowheads="1"/>
          </p:cNvSpPr>
          <p:nvPr/>
        </p:nvSpPr>
        <p:spPr bwMode="auto">
          <a:xfrm>
            <a:off x="64770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40973" name="Text Box 22"/>
          <p:cNvSpPr txBox="1">
            <a:spLocks noChangeArrowheads="1"/>
          </p:cNvSpPr>
          <p:nvPr/>
        </p:nvSpPr>
        <p:spPr bwMode="auto">
          <a:xfrm>
            <a:off x="1752600" y="5638800"/>
            <a:ext cx="2225675" cy="94138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endParaRPr lang="en-US" altLang="zh-CN">
              <a:ea typeface="宋体" pitchFamily="2" charset="-122"/>
            </a:endParaRPr>
          </a:p>
          <a:p>
            <a:pPr algn="ctr"/>
            <a:r>
              <a:rPr lang="en-US" altLang="zh-CN">
                <a:ea typeface="宋体" pitchFamily="2" charset="-122"/>
              </a:rPr>
              <a:t>Main memory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x=15213</a:t>
            </a:r>
          </a:p>
        </p:txBody>
      </p:sp>
      <p:sp>
        <p:nvSpPr>
          <p:cNvPr id="40974" name="Line 23"/>
          <p:cNvSpPr>
            <a:spLocks noChangeShapeType="1"/>
          </p:cNvSpPr>
          <p:nvPr/>
        </p:nvSpPr>
        <p:spPr bwMode="auto">
          <a:xfrm>
            <a:off x="14478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0975" name="Line 24"/>
          <p:cNvSpPr>
            <a:spLocks noChangeShapeType="1"/>
          </p:cNvSpPr>
          <p:nvPr/>
        </p:nvSpPr>
        <p:spPr bwMode="auto">
          <a:xfrm>
            <a:off x="33528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0976" name="Line 25"/>
          <p:cNvSpPr>
            <a:spLocks noChangeShapeType="1"/>
          </p:cNvSpPr>
          <p:nvPr/>
        </p:nvSpPr>
        <p:spPr bwMode="auto">
          <a:xfrm>
            <a:off x="53340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0977" name="Line 26"/>
          <p:cNvSpPr>
            <a:spLocks noChangeShapeType="1"/>
          </p:cNvSpPr>
          <p:nvPr/>
        </p:nvSpPr>
        <p:spPr bwMode="auto">
          <a:xfrm>
            <a:off x="72390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0978" name="Line 27"/>
          <p:cNvSpPr>
            <a:spLocks noChangeShapeType="1"/>
          </p:cNvSpPr>
          <p:nvPr/>
        </p:nvSpPr>
        <p:spPr bwMode="auto">
          <a:xfrm>
            <a:off x="1524000" y="5257800"/>
            <a:ext cx="6096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0979" name="Line 28"/>
          <p:cNvSpPr>
            <a:spLocks noChangeShapeType="1"/>
          </p:cNvSpPr>
          <p:nvPr/>
        </p:nvSpPr>
        <p:spPr bwMode="auto">
          <a:xfrm flipV="1">
            <a:off x="1524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0980" name="Line 29"/>
          <p:cNvSpPr>
            <a:spLocks noChangeShapeType="1"/>
          </p:cNvSpPr>
          <p:nvPr/>
        </p:nvSpPr>
        <p:spPr bwMode="auto">
          <a:xfrm flipV="1">
            <a:off x="7620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0981" name="Line 30"/>
          <p:cNvSpPr>
            <a:spLocks noChangeShapeType="1"/>
          </p:cNvSpPr>
          <p:nvPr/>
        </p:nvSpPr>
        <p:spPr bwMode="auto">
          <a:xfrm>
            <a:off x="33528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0982" name="Line 31"/>
          <p:cNvSpPr>
            <a:spLocks noChangeShapeType="1"/>
          </p:cNvSpPr>
          <p:nvPr/>
        </p:nvSpPr>
        <p:spPr bwMode="auto">
          <a:xfrm>
            <a:off x="5334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0983" name="Line 32"/>
          <p:cNvSpPr>
            <a:spLocks noChangeShapeType="1"/>
          </p:cNvSpPr>
          <p:nvPr/>
        </p:nvSpPr>
        <p:spPr bwMode="auto">
          <a:xfrm>
            <a:off x="2743200" y="5257800"/>
            <a:ext cx="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0984" name="Rectangle 33"/>
          <p:cNvSpPr>
            <a:spLocks noChangeArrowheads="1"/>
          </p:cNvSpPr>
          <p:nvPr/>
        </p:nvSpPr>
        <p:spPr bwMode="auto">
          <a:xfrm>
            <a:off x="457200" y="1905000"/>
            <a:ext cx="7848600" cy="3505200"/>
          </a:xfrm>
          <a:prstGeom prst="rect">
            <a:avLst/>
          </a:prstGeom>
          <a:noFill/>
          <a:ln w="25400">
            <a:solidFill>
              <a:srgbClr val="008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40985" name="Text Box 34"/>
          <p:cNvSpPr txBox="1">
            <a:spLocks noChangeArrowheads="1"/>
          </p:cNvSpPr>
          <p:nvPr/>
        </p:nvSpPr>
        <p:spPr bwMode="auto">
          <a:xfrm>
            <a:off x="6248400" y="5486400"/>
            <a:ext cx="2000250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solidFill>
                  <a:srgbClr val="008000"/>
                </a:solidFill>
                <a:ea typeface="宋体" pitchFamily="2" charset="-122"/>
              </a:rPr>
              <a:t>multi-core chip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C17AE829-75D7-4499-B48A-A8BC53833BA9}" type="slidenum">
              <a:rPr lang="en-US" altLang="zh-CN">
                <a:ea typeface="宋体" pitchFamily="2" charset="-122"/>
              </a:rPr>
              <a:pPr/>
              <a:t>37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41987" name="Rectangle 4"/>
          <p:cNvSpPr>
            <a:spLocks noChangeArrowheads="1"/>
          </p:cNvSpPr>
          <p:nvPr/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zh-CN" sz="4400">
                <a:solidFill>
                  <a:schemeClr val="tx2"/>
                </a:solidFill>
                <a:ea typeface="宋体" pitchFamily="2" charset="-122"/>
              </a:rPr>
              <a:t>The cache coherence problem</a:t>
            </a:r>
          </a:p>
        </p:txBody>
      </p:sp>
      <p:sp>
        <p:nvSpPr>
          <p:cNvPr id="41988" name="Rectangle 5"/>
          <p:cNvSpPr>
            <a:spLocks noChangeArrowheads="1"/>
          </p:cNvSpPr>
          <p:nvPr/>
        </p:nvSpPr>
        <p:spPr bwMode="auto">
          <a:xfrm>
            <a:off x="381000" y="11430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CN" sz="3200">
                <a:ea typeface="宋体" pitchFamily="2" charset="-122"/>
              </a:rPr>
              <a:t>Core 2 reads x</a:t>
            </a:r>
          </a:p>
        </p:txBody>
      </p:sp>
      <p:grpSp>
        <p:nvGrpSpPr>
          <p:cNvPr id="41989" name="Group 6"/>
          <p:cNvGrpSpPr>
            <a:grpSpLocks/>
          </p:cNvGrpSpPr>
          <p:nvPr/>
        </p:nvGrpSpPr>
        <p:grpSpPr bwMode="auto">
          <a:xfrm>
            <a:off x="838200" y="2133600"/>
            <a:ext cx="1295400" cy="1295400"/>
            <a:chOff x="768" y="1440"/>
            <a:chExt cx="816" cy="816"/>
          </a:xfrm>
        </p:grpSpPr>
        <p:sp>
          <p:nvSpPr>
            <p:cNvPr id="42016" name="Oval 7"/>
            <p:cNvSpPr>
              <a:spLocks noChangeArrowheads="1"/>
            </p:cNvSpPr>
            <p:nvPr/>
          </p:nvSpPr>
          <p:spPr bwMode="auto">
            <a:xfrm>
              <a:off x="768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2017" name="Text Box 8"/>
            <p:cNvSpPr txBox="1">
              <a:spLocks noChangeArrowheads="1"/>
            </p:cNvSpPr>
            <p:nvPr/>
          </p:nvSpPr>
          <p:spPr bwMode="auto">
            <a:xfrm>
              <a:off x="898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1</a:t>
              </a:r>
            </a:p>
          </p:txBody>
        </p:sp>
      </p:grpSp>
      <p:grpSp>
        <p:nvGrpSpPr>
          <p:cNvPr id="41990" name="Group 9"/>
          <p:cNvGrpSpPr>
            <a:grpSpLocks/>
          </p:cNvGrpSpPr>
          <p:nvPr/>
        </p:nvGrpSpPr>
        <p:grpSpPr bwMode="auto">
          <a:xfrm>
            <a:off x="2743200" y="2133600"/>
            <a:ext cx="1295400" cy="1295400"/>
            <a:chOff x="1824" y="1440"/>
            <a:chExt cx="816" cy="816"/>
          </a:xfrm>
        </p:grpSpPr>
        <p:sp>
          <p:nvSpPr>
            <p:cNvPr id="42014" name="Oval 10"/>
            <p:cNvSpPr>
              <a:spLocks noChangeArrowheads="1"/>
            </p:cNvSpPr>
            <p:nvPr/>
          </p:nvSpPr>
          <p:spPr bwMode="auto">
            <a:xfrm>
              <a:off x="1824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2015" name="Text Box 11"/>
            <p:cNvSpPr txBox="1">
              <a:spLocks noChangeArrowheads="1"/>
            </p:cNvSpPr>
            <p:nvPr/>
          </p:nvSpPr>
          <p:spPr bwMode="auto">
            <a:xfrm>
              <a:off x="1954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2</a:t>
              </a:r>
            </a:p>
          </p:txBody>
        </p:sp>
      </p:grpSp>
      <p:grpSp>
        <p:nvGrpSpPr>
          <p:cNvPr id="41991" name="Group 12"/>
          <p:cNvGrpSpPr>
            <a:grpSpLocks/>
          </p:cNvGrpSpPr>
          <p:nvPr/>
        </p:nvGrpSpPr>
        <p:grpSpPr bwMode="auto">
          <a:xfrm>
            <a:off x="4648200" y="2133600"/>
            <a:ext cx="1295400" cy="1295400"/>
            <a:chOff x="2880" y="1440"/>
            <a:chExt cx="816" cy="816"/>
          </a:xfrm>
        </p:grpSpPr>
        <p:sp>
          <p:nvSpPr>
            <p:cNvPr id="42012" name="Oval 13"/>
            <p:cNvSpPr>
              <a:spLocks noChangeArrowheads="1"/>
            </p:cNvSpPr>
            <p:nvPr/>
          </p:nvSpPr>
          <p:spPr bwMode="auto">
            <a:xfrm>
              <a:off x="2880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2013" name="Text Box 14"/>
            <p:cNvSpPr txBox="1">
              <a:spLocks noChangeArrowheads="1"/>
            </p:cNvSpPr>
            <p:nvPr/>
          </p:nvSpPr>
          <p:spPr bwMode="auto">
            <a:xfrm>
              <a:off x="3010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3</a:t>
              </a:r>
            </a:p>
          </p:txBody>
        </p:sp>
      </p:grpSp>
      <p:grpSp>
        <p:nvGrpSpPr>
          <p:cNvPr id="41992" name="Group 15"/>
          <p:cNvGrpSpPr>
            <a:grpSpLocks/>
          </p:cNvGrpSpPr>
          <p:nvPr/>
        </p:nvGrpSpPr>
        <p:grpSpPr bwMode="auto">
          <a:xfrm>
            <a:off x="6553200" y="2133600"/>
            <a:ext cx="1295400" cy="1295400"/>
            <a:chOff x="3936" y="1440"/>
            <a:chExt cx="816" cy="816"/>
          </a:xfrm>
        </p:grpSpPr>
        <p:sp>
          <p:nvSpPr>
            <p:cNvPr id="42010" name="Oval 16"/>
            <p:cNvSpPr>
              <a:spLocks noChangeArrowheads="1"/>
            </p:cNvSpPr>
            <p:nvPr/>
          </p:nvSpPr>
          <p:spPr bwMode="auto">
            <a:xfrm>
              <a:off x="3936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2011" name="Text Box 17"/>
            <p:cNvSpPr txBox="1">
              <a:spLocks noChangeArrowheads="1"/>
            </p:cNvSpPr>
            <p:nvPr/>
          </p:nvSpPr>
          <p:spPr bwMode="auto">
            <a:xfrm>
              <a:off x="4066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4</a:t>
              </a:r>
            </a:p>
          </p:txBody>
        </p:sp>
      </p:grpSp>
      <p:sp>
        <p:nvSpPr>
          <p:cNvPr id="41993" name="Text Box 18"/>
          <p:cNvSpPr txBox="1">
            <a:spLocks noChangeArrowheads="1"/>
          </p:cNvSpPr>
          <p:nvPr/>
        </p:nvSpPr>
        <p:spPr bwMode="auto">
          <a:xfrm>
            <a:off x="6858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x=15213</a:t>
            </a:r>
          </a:p>
        </p:txBody>
      </p:sp>
      <p:sp>
        <p:nvSpPr>
          <p:cNvPr id="41994" name="Text Box 19"/>
          <p:cNvSpPr txBox="1">
            <a:spLocks noChangeArrowheads="1"/>
          </p:cNvSpPr>
          <p:nvPr/>
        </p:nvSpPr>
        <p:spPr bwMode="auto">
          <a:xfrm>
            <a:off x="25908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x=15213</a:t>
            </a:r>
          </a:p>
        </p:txBody>
      </p:sp>
      <p:sp>
        <p:nvSpPr>
          <p:cNvPr id="41995" name="Text Box 20"/>
          <p:cNvSpPr txBox="1">
            <a:spLocks noChangeArrowheads="1"/>
          </p:cNvSpPr>
          <p:nvPr/>
        </p:nvSpPr>
        <p:spPr bwMode="auto">
          <a:xfrm>
            <a:off x="45720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41996" name="Text Box 21"/>
          <p:cNvSpPr txBox="1">
            <a:spLocks noChangeArrowheads="1"/>
          </p:cNvSpPr>
          <p:nvPr/>
        </p:nvSpPr>
        <p:spPr bwMode="auto">
          <a:xfrm>
            <a:off x="64770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41997" name="Text Box 22"/>
          <p:cNvSpPr txBox="1">
            <a:spLocks noChangeArrowheads="1"/>
          </p:cNvSpPr>
          <p:nvPr/>
        </p:nvSpPr>
        <p:spPr bwMode="auto">
          <a:xfrm>
            <a:off x="1752600" y="5638800"/>
            <a:ext cx="2225675" cy="94138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endParaRPr lang="en-US" altLang="zh-CN">
              <a:ea typeface="宋体" pitchFamily="2" charset="-122"/>
            </a:endParaRPr>
          </a:p>
          <a:p>
            <a:pPr algn="ctr"/>
            <a:r>
              <a:rPr lang="en-US" altLang="zh-CN">
                <a:ea typeface="宋体" pitchFamily="2" charset="-122"/>
              </a:rPr>
              <a:t>Main memory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x=15213</a:t>
            </a:r>
          </a:p>
        </p:txBody>
      </p:sp>
      <p:sp>
        <p:nvSpPr>
          <p:cNvPr id="41998" name="Line 23"/>
          <p:cNvSpPr>
            <a:spLocks noChangeShapeType="1"/>
          </p:cNvSpPr>
          <p:nvPr/>
        </p:nvSpPr>
        <p:spPr bwMode="auto">
          <a:xfrm>
            <a:off x="14478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1999" name="Line 24"/>
          <p:cNvSpPr>
            <a:spLocks noChangeShapeType="1"/>
          </p:cNvSpPr>
          <p:nvPr/>
        </p:nvSpPr>
        <p:spPr bwMode="auto">
          <a:xfrm>
            <a:off x="33528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2000" name="Line 25"/>
          <p:cNvSpPr>
            <a:spLocks noChangeShapeType="1"/>
          </p:cNvSpPr>
          <p:nvPr/>
        </p:nvSpPr>
        <p:spPr bwMode="auto">
          <a:xfrm>
            <a:off x="53340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2001" name="Line 26"/>
          <p:cNvSpPr>
            <a:spLocks noChangeShapeType="1"/>
          </p:cNvSpPr>
          <p:nvPr/>
        </p:nvSpPr>
        <p:spPr bwMode="auto">
          <a:xfrm>
            <a:off x="72390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2002" name="Line 27"/>
          <p:cNvSpPr>
            <a:spLocks noChangeShapeType="1"/>
          </p:cNvSpPr>
          <p:nvPr/>
        </p:nvSpPr>
        <p:spPr bwMode="auto">
          <a:xfrm>
            <a:off x="1524000" y="5257800"/>
            <a:ext cx="6096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2003" name="Line 28"/>
          <p:cNvSpPr>
            <a:spLocks noChangeShapeType="1"/>
          </p:cNvSpPr>
          <p:nvPr/>
        </p:nvSpPr>
        <p:spPr bwMode="auto">
          <a:xfrm flipV="1">
            <a:off x="1524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2004" name="Line 29"/>
          <p:cNvSpPr>
            <a:spLocks noChangeShapeType="1"/>
          </p:cNvSpPr>
          <p:nvPr/>
        </p:nvSpPr>
        <p:spPr bwMode="auto">
          <a:xfrm flipV="1">
            <a:off x="7620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2005" name="Line 30"/>
          <p:cNvSpPr>
            <a:spLocks noChangeShapeType="1"/>
          </p:cNvSpPr>
          <p:nvPr/>
        </p:nvSpPr>
        <p:spPr bwMode="auto">
          <a:xfrm>
            <a:off x="33528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2006" name="Line 31"/>
          <p:cNvSpPr>
            <a:spLocks noChangeShapeType="1"/>
          </p:cNvSpPr>
          <p:nvPr/>
        </p:nvSpPr>
        <p:spPr bwMode="auto">
          <a:xfrm>
            <a:off x="5334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2007" name="Line 32"/>
          <p:cNvSpPr>
            <a:spLocks noChangeShapeType="1"/>
          </p:cNvSpPr>
          <p:nvPr/>
        </p:nvSpPr>
        <p:spPr bwMode="auto">
          <a:xfrm>
            <a:off x="2743200" y="5257800"/>
            <a:ext cx="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2008" name="Rectangle 33"/>
          <p:cNvSpPr>
            <a:spLocks noChangeArrowheads="1"/>
          </p:cNvSpPr>
          <p:nvPr/>
        </p:nvSpPr>
        <p:spPr bwMode="auto">
          <a:xfrm>
            <a:off x="457200" y="1905000"/>
            <a:ext cx="7848600" cy="3505200"/>
          </a:xfrm>
          <a:prstGeom prst="rect">
            <a:avLst/>
          </a:prstGeom>
          <a:noFill/>
          <a:ln w="25400">
            <a:solidFill>
              <a:srgbClr val="008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42009" name="Text Box 34"/>
          <p:cNvSpPr txBox="1">
            <a:spLocks noChangeArrowheads="1"/>
          </p:cNvSpPr>
          <p:nvPr/>
        </p:nvSpPr>
        <p:spPr bwMode="auto">
          <a:xfrm>
            <a:off x="6248400" y="5486400"/>
            <a:ext cx="2000250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solidFill>
                  <a:srgbClr val="008000"/>
                </a:solidFill>
                <a:ea typeface="宋体" pitchFamily="2" charset="-122"/>
              </a:rPr>
              <a:t>multi-core chip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0A4614D2-8B99-47BE-8C13-3BC9743A728F}" type="slidenum">
              <a:rPr lang="en-US" altLang="zh-CN">
                <a:ea typeface="宋体" pitchFamily="2" charset="-122"/>
              </a:rPr>
              <a:pPr/>
              <a:t>38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43011" name="Rectangle 4"/>
          <p:cNvSpPr>
            <a:spLocks noChangeArrowheads="1"/>
          </p:cNvSpPr>
          <p:nvPr/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zh-CN" sz="4400">
                <a:solidFill>
                  <a:schemeClr val="tx2"/>
                </a:solidFill>
                <a:ea typeface="宋体" pitchFamily="2" charset="-122"/>
              </a:rPr>
              <a:t>The cache coherence problem</a:t>
            </a:r>
          </a:p>
        </p:txBody>
      </p:sp>
      <p:sp>
        <p:nvSpPr>
          <p:cNvPr id="43012" name="Rectangle 5"/>
          <p:cNvSpPr>
            <a:spLocks noChangeArrowheads="1"/>
          </p:cNvSpPr>
          <p:nvPr/>
        </p:nvSpPr>
        <p:spPr bwMode="auto">
          <a:xfrm>
            <a:off x="381000" y="11430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CN" sz="3200">
                <a:ea typeface="宋体" pitchFamily="2" charset="-122"/>
              </a:rPr>
              <a:t>Core 1 writes to x, setting it to 21660</a:t>
            </a:r>
          </a:p>
        </p:txBody>
      </p:sp>
      <p:grpSp>
        <p:nvGrpSpPr>
          <p:cNvPr id="43013" name="Group 6"/>
          <p:cNvGrpSpPr>
            <a:grpSpLocks/>
          </p:cNvGrpSpPr>
          <p:nvPr/>
        </p:nvGrpSpPr>
        <p:grpSpPr bwMode="auto">
          <a:xfrm>
            <a:off x="838200" y="2133600"/>
            <a:ext cx="1295400" cy="1295400"/>
            <a:chOff x="768" y="1440"/>
            <a:chExt cx="816" cy="816"/>
          </a:xfrm>
        </p:grpSpPr>
        <p:sp>
          <p:nvSpPr>
            <p:cNvPr id="43042" name="Oval 7"/>
            <p:cNvSpPr>
              <a:spLocks noChangeArrowheads="1"/>
            </p:cNvSpPr>
            <p:nvPr/>
          </p:nvSpPr>
          <p:spPr bwMode="auto">
            <a:xfrm>
              <a:off x="768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3043" name="Text Box 8"/>
            <p:cNvSpPr txBox="1">
              <a:spLocks noChangeArrowheads="1"/>
            </p:cNvSpPr>
            <p:nvPr/>
          </p:nvSpPr>
          <p:spPr bwMode="auto">
            <a:xfrm>
              <a:off x="898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1</a:t>
              </a:r>
            </a:p>
          </p:txBody>
        </p:sp>
      </p:grpSp>
      <p:grpSp>
        <p:nvGrpSpPr>
          <p:cNvPr id="43014" name="Group 9"/>
          <p:cNvGrpSpPr>
            <a:grpSpLocks/>
          </p:cNvGrpSpPr>
          <p:nvPr/>
        </p:nvGrpSpPr>
        <p:grpSpPr bwMode="auto">
          <a:xfrm>
            <a:off x="2743200" y="2133600"/>
            <a:ext cx="1295400" cy="1295400"/>
            <a:chOff x="1824" y="1440"/>
            <a:chExt cx="816" cy="816"/>
          </a:xfrm>
        </p:grpSpPr>
        <p:sp>
          <p:nvSpPr>
            <p:cNvPr id="43040" name="Oval 10"/>
            <p:cNvSpPr>
              <a:spLocks noChangeArrowheads="1"/>
            </p:cNvSpPr>
            <p:nvPr/>
          </p:nvSpPr>
          <p:spPr bwMode="auto">
            <a:xfrm>
              <a:off x="1824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3041" name="Text Box 11"/>
            <p:cNvSpPr txBox="1">
              <a:spLocks noChangeArrowheads="1"/>
            </p:cNvSpPr>
            <p:nvPr/>
          </p:nvSpPr>
          <p:spPr bwMode="auto">
            <a:xfrm>
              <a:off x="1954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2</a:t>
              </a:r>
            </a:p>
          </p:txBody>
        </p:sp>
      </p:grpSp>
      <p:grpSp>
        <p:nvGrpSpPr>
          <p:cNvPr id="43015" name="Group 12"/>
          <p:cNvGrpSpPr>
            <a:grpSpLocks/>
          </p:cNvGrpSpPr>
          <p:nvPr/>
        </p:nvGrpSpPr>
        <p:grpSpPr bwMode="auto">
          <a:xfrm>
            <a:off x="4648200" y="2133600"/>
            <a:ext cx="1295400" cy="1295400"/>
            <a:chOff x="2880" y="1440"/>
            <a:chExt cx="816" cy="816"/>
          </a:xfrm>
        </p:grpSpPr>
        <p:sp>
          <p:nvSpPr>
            <p:cNvPr id="43038" name="Oval 13"/>
            <p:cNvSpPr>
              <a:spLocks noChangeArrowheads="1"/>
            </p:cNvSpPr>
            <p:nvPr/>
          </p:nvSpPr>
          <p:spPr bwMode="auto">
            <a:xfrm>
              <a:off x="2880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3039" name="Text Box 14"/>
            <p:cNvSpPr txBox="1">
              <a:spLocks noChangeArrowheads="1"/>
            </p:cNvSpPr>
            <p:nvPr/>
          </p:nvSpPr>
          <p:spPr bwMode="auto">
            <a:xfrm>
              <a:off x="3010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3</a:t>
              </a:r>
            </a:p>
          </p:txBody>
        </p:sp>
      </p:grpSp>
      <p:grpSp>
        <p:nvGrpSpPr>
          <p:cNvPr id="43016" name="Group 15"/>
          <p:cNvGrpSpPr>
            <a:grpSpLocks/>
          </p:cNvGrpSpPr>
          <p:nvPr/>
        </p:nvGrpSpPr>
        <p:grpSpPr bwMode="auto">
          <a:xfrm>
            <a:off x="6553200" y="2133600"/>
            <a:ext cx="1295400" cy="1295400"/>
            <a:chOff x="3936" y="1440"/>
            <a:chExt cx="816" cy="816"/>
          </a:xfrm>
        </p:grpSpPr>
        <p:sp>
          <p:nvSpPr>
            <p:cNvPr id="43036" name="Oval 16"/>
            <p:cNvSpPr>
              <a:spLocks noChangeArrowheads="1"/>
            </p:cNvSpPr>
            <p:nvPr/>
          </p:nvSpPr>
          <p:spPr bwMode="auto">
            <a:xfrm>
              <a:off x="3936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3037" name="Text Box 17"/>
            <p:cNvSpPr txBox="1">
              <a:spLocks noChangeArrowheads="1"/>
            </p:cNvSpPr>
            <p:nvPr/>
          </p:nvSpPr>
          <p:spPr bwMode="auto">
            <a:xfrm>
              <a:off x="4066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4</a:t>
              </a:r>
            </a:p>
          </p:txBody>
        </p:sp>
      </p:grpSp>
      <p:sp>
        <p:nvSpPr>
          <p:cNvPr id="43017" name="Text Box 18"/>
          <p:cNvSpPr txBox="1">
            <a:spLocks noChangeArrowheads="1"/>
          </p:cNvSpPr>
          <p:nvPr/>
        </p:nvSpPr>
        <p:spPr bwMode="auto">
          <a:xfrm>
            <a:off x="6858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x=21660</a:t>
            </a:r>
          </a:p>
        </p:txBody>
      </p:sp>
      <p:sp>
        <p:nvSpPr>
          <p:cNvPr id="43018" name="Text Box 19"/>
          <p:cNvSpPr txBox="1">
            <a:spLocks noChangeArrowheads="1"/>
          </p:cNvSpPr>
          <p:nvPr/>
        </p:nvSpPr>
        <p:spPr bwMode="auto">
          <a:xfrm>
            <a:off x="25908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x=15213</a:t>
            </a:r>
          </a:p>
        </p:txBody>
      </p:sp>
      <p:sp>
        <p:nvSpPr>
          <p:cNvPr id="43019" name="Text Box 20"/>
          <p:cNvSpPr txBox="1">
            <a:spLocks noChangeArrowheads="1"/>
          </p:cNvSpPr>
          <p:nvPr/>
        </p:nvSpPr>
        <p:spPr bwMode="auto">
          <a:xfrm>
            <a:off x="45720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43020" name="Text Box 21"/>
          <p:cNvSpPr txBox="1">
            <a:spLocks noChangeArrowheads="1"/>
          </p:cNvSpPr>
          <p:nvPr/>
        </p:nvSpPr>
        <p:spPr bwMode="auto">
          <a:xfrm>
            <a:off x="64770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43021" name="Text Box 22"/>
          <p:cNvSpPr txBox="1">
            <a:spLocks noChangeArrowheads="1"/>
          </p:cNvSpPr>
          <p:nvPr/>
        </p:nvSpPr>
        <p:spPr bwMode="auto">
          <a:xfrm>
            <a:off x="1752600" y="5638800"/>
            <a:ext cx="2225675" cy="94138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endParaRPr lang="en-US" altLang="zh-CN">
              <a:ea typeface="宋体" pitchFamily="2" charset="-122"/>
            </a:endParaRPr>
          </a:p>
          <a:p>
            <a:pPr algn="ctr"/>
            <a:r>
              <a:rPr lang="en-US" altLang="zh-CN">
                <a:ea typeface="宋体" pitchFamily="2" charset="-122"/>
              </a:rPr>
              <a:t>Main memory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x=21660</a:t>
            </a:r>
          </a:p>
        </p:txBody>
      </p:sp>
      <p:sp>
        <p:nvSpPr>
          <p:cNvPr id="43022" name="Line 23"/>
          <p:cNvSpPr>
            <a:spLocks noChangeShapeType="1"/>
          </p:cNvSpPr>
          <p:nvPr/>
        </p:nvSpPr>
        <p:spPr bwMode="auto">
          <a:xfrm>
            <a:off x="14478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3023" name="Line 24"/>
          <p:cNvSpPr>
            <a:spLocks noChangeShapeType="1"/>
          </p:cNvSpPr>
          <p:nvPr/>
        </p:nvSpPr>
        <p:spPr bwMode="auto">
          <a:xfrm>
            <a:off x="33528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3024" name="Line 25"/>
          <p:cNvSpPr>
            <a:spLocks noChangeShapeType="1"/>
          </p:cNvSpPr>
          <p:nvPr/>
        </p:nvSpPr>
        <p:spPr bwMode="auto">
          <a:xfrm>
            <a:off x="53340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3025" name="Line 26"/>
          <p:cNvSpPr>
            <a:spLocks noChangeShapeType="1"/>
          </p:cNvSpPr>
          <p:nvPr/>
        </p:nvSpPr>
        <p:spPr bwMode="auto">
          <a:xfrm>
            <a:off x="72390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3026" name="Line 27"/>
          <p:cNvSpPr>
            <a:spLocks noChangeShapeType="1"/>
          </p:cNvSpPr>
          <p:nvPr/>
        </p:nvSpPr>
        <p:spPr bwMode="auto">
          <a:xfrm>
            <a:off x="1524000" y="5257800"/>
            <a:ext cx="6096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3027" name="Line 28"/>
          <p:cNvSpPr>
            <a:spLocks noChangeShapeType="1"/>
          </p:cNvSpPr>
          <p:nvPr/>
        </p:nvSpPr>
        <p:spPr bwMode="auto">
          <a:xfrm flipV="1">
            <a:off x="1524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3028" name="Line 29"/>
          <p:cNvSpPr>
            <a:spLocks noChangeShapeType="1"/>
          </p:cNvSpPr>
          <p:nvPr/>
        </p:nvSpPr>
        <p:spPr bwMode="auto">
          <a:xfrm flipV="1">
            <a:off x="7620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3029" name="Line 30"/>
          <p:cNvSpPr>
            <a:spLocks noChangeShapeType="1"/>
          </p:cNvSpPr>
          <p:nvPr/>
        </p:nvSpPr>
        <p:spPr bwMode="auto">
          <a:xfrm>
            <a:off x="33528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3030" name="Line 31"/>
          <p:cNvSpPr>
            <a:spLocks noChangeShapeType="1"/>
          </p:cNvSpPr>
          <p:nvPr/>
        </p:nvSpPr>
        <p:spPr bwMode="auto">
          <a:xfrm>
            <a:off x="5334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3031" name="Line 32"/>
          <p:cNvSpPr>
            <a:spLocks noChangeShapeType="1"/>
          </p:cNvSpPr>
          <p:nvPr/>
        </p:nvSpPr>
        <p:spPr bwMode="auto">
          <a:xfrm>
            <a:off x="2743200" y="5257800"/>
            <a:ext cx="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3032" name="Rectangle 33"/>
          <p:cNvSpPr>
            <a:spLocks noChangeArrowheads="1"/>
          </p:cNvSpPr>
          <p:nvPr/>
        </p:nvSpPr>
        <p:spPr bwMode="auto">
          <a:xfrm>
            <a:off x="457200" y="1905000"/>
            <a:ext cx="7848600" cy="3505200"/>
          </a:xfrm>
          <a:prstGeom prst="rect">
            <a:avLst/>
          </a:prstGeom>
          <a:noFill/>
          <a:ln w="25400">
            <a:solidFill>
              <a:srgbClr val="008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43033" name="Text Box 34"/>
          <p:cNvSpPr txBox="1">
            <a:spLocks noChangeArrowheads="1"/>
          </p:cNvSpPr>
          <p:nvPr/>
        </p:nvSpPr>
        <p:spPr bwMode="auto">
          <a:xfrm>
            <a:off x="6248400" y="5486400"/>
            <a:ext cx="2000250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solidFill>
                  <a:srgbClr val="008000"/>
                </a:solidFill>
                <a:ea typeface="宋体" pitchFamily="2" charset="-122"/>
              </a:rPr>
              <a:t>multi-core chip</a:t>
            </a:r>
          </a:p>
        </p:txBody>
      </p:sp>
      <p:sp>
        <p:nvSpPr>
          <p:cNvPr id="43034" name="AutoShape 35"/>
          <p:cNvSpPr>
            <a:spLocks/>
          </p:cNvSpPr>
          <p:nvPr/>
        </p:nvSpPr>
        <p:spPr bwMode="auto">
          <a:xfrm>
            <a:off x="4114800" y="6172200"/>
            <a:ext cx="76200" cy="381000"/>
          </a:xfrm>
          <a:prstGeom prst="rightBrace">
            <a:avLst>
              <a:gd name="adj1" fmla="val 41667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43035" name="Text Box 36"/>
          <p:cNvSpPr txBox="1">
            <a:spLocks noChangeArrowheads="1"/>
          </p:cNvSpPr>
          <p:nvPr/>
        </p:nvSpPr>
        <p:spPr bwMode="auto">
          <a:xfrm>
            <a:off x="4191000" y="5942013"/>
            <a:ext cx="1581150" cy="915987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ea typeface="宋体" pitchFamily="2" charset="-122"/>
              </a:rPr>
              <a:t>assuming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write-through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6E8EEEA6-C9A9-4744-B441-97F5A05F76B2}" type="slidenum">
              <a:rPr lang="en-US" altLang="zh-CN">
                <a:ea typeface="宋体" pitchFamily="2" charset="-122"/>
              </a:rPr>
              <a:pPr/>
              <a:t>39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44035" name="Rectangle 4"/>
          <p:cNvSpPr>
            <a:spLocks noChangeArrowheads="1"/>
          </p:cNvSpPr>
          <p:nvPr/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zh-CN" sz="4400">
                <a:solidFill>
                  <a:schemeClr val="tx2"/>
                </a:solidFill>
                <a:ea typeface="宋体" pitchFamily="2" charset="-122"/>
              </a:rPr>
              <a:t>The cache coherence problem</a:t>
            </a:r>
          </a:p>
        </p:txBody>
      </p:sp>
      <p:sp>
        <p:nvSpPr>
          <p:cNvPr id="44036" name="Rectangle 5"/>
          <p:cNvSpPr>
            <a:spLocks noChangeArrowheads="1"/>
          </p:cNvSpPr>
          <p:nvPr/>
        </p:nvSpPr>
        <p:spPr bwMode="auto">
          <a:xfrm>
            <a:off x="381000" y="1143000"/>
            <a:ext cx="85344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CN" sz="3200">
                <a:ea typeface="宋体" pitchFamily="2" charset="-122"/>
              </a:rPr>
              <a:t>Core 2 attempts to read x… gets a stale copy</a:t>
            </a:r>
          </a:p>
        </p:txBody>
      </p:sp>
      <p:grpSp>
        <p:nvGrpSpPr>
          <p:cNvPr id="44037" name="Group 6"/>
          <p:cNvGrpSpPr>
            <a:grpSpLocks/>
          </p:cNvGrpSpPr>
          <p:nvPr/>
        </p:nvGrpSpPr>
        <p:grpSpPr bwMode="auto">
          <a:xfrm>
            <a:off x="838200" y="2133600"/>
            <a:ext cx="1295400" cy="1295400"/>
            <a:chOff x="768" y="1440"/>
            <a:chExt cx="816" cy="816"/>
          </a:xfrm>
        </p:grpSpPr>
        <p:sp>
          <p:nvSpPr>
            <p:cNvPr id="44064" name="Oval 7"/>
            <p:cNvSpPr>
              <a:spLocks noChangeArrowheads="1"/>
            </p:cNvSpPr>
            <p:nvPr/>
          </p:nvSpPr>
          <p:spPr bwMode="auto">
            <a:xfrm>
              <a:off x="768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4065" name="Text Box 8"/>
            <p:cNvSpPr txBox="1">
              <a:spLocks noChangeArrowheads="1"/>
            </p:cNvSpPr>
            <p:nvPr/>
          </p:nvSpPr>
          <p:spPr bwMode="auto">
            <a:xfrm>
              <a:off x="898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1</a:t>
              </a:r>
            </a:p>
          </p:txBody>
        </p:sp>
      </p:grpSp>
      <p:grpSp>
        <p:nvGrpSpPr>
          <p:cNvPr id="44038" name="Group 9"/>
          <p:cNvGrpSpPr>
            <a:grpSpLocks/>
          </p:cNvGrpSpPr>
          <p:nvPr/>
        </p:nvGrpSpPr>
        <p:grpSpPr bwMode="auto">
          <a:xfrm>
            <a:off x="2743200" y="2133600"/>
            <a:ext cx="1295400" cy="1295400"/>
            <a:chOff x="1824" y="1440"/>
            <a:chExt cx="816" cy="816"/>
          </a:xfrm>
        </p:grpSpPr>
        <p:sp>
          <p:nvSpPr>
            <p:cNvPr id="44062" name="Oval 10"/>
            <p:cNvSpPr>
              <a:spLocks noChangeArrowheads="1"/>
            </p:cNvSpPr>
            <p:nvPr/>
          </p:nvSpPr>
          <p:spPr bwMode="auto">
            <a:xfrm>
              <a:off x="1824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4063" name="Text Box 11"/>
            <p:cNvSpPr txBox="1">
              <a:spLocks noChangeArrowheads="1"/>
            </p:cNvSpPr>
            <p:nvPr/>
          </p:nvSpPr>
          <p:spPr bwMode="auto">
            <a:xfrm>
              <a:off x="1954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2</a:t>
              </a:r>
            </a:p>
          </p:txBody>
        </p:sp>
      </p:grpSp>
      <p:grpSp>
        <p:nvGrpSpPr>
          <p:cNvPr id="44039" name="Group 12"/>
          <p:cNvGrpSpPr>
            <a:grpSpLocks/>
          </p:cNvGrpSpPr>
          <p:nvPr/>
        </p:nvGrpSpPr>
        <p:grpSpPr bwMode="auto">
          <a:xfrm>
            <a:off x="4648200" y="2133600"/>
            <a:ext cx="1295400" cy="1295400"/>
            <a:chOff x="2880" y="1440"/>
            <a:chExt cx="816" cy="816"/>
          </a:xfrm>
        </p:grpSpPr>
        <p:sp>
          <p:nvSpPr>
            <p:cNvPr id="44060" name="Oval 13"/>
            <p:cNvSpPr>
              <a:spLocks noChangeArrowheads="1"/>
            </p:cNvSpPr>
            <p:nvPr/>
          </p:nvSpPr>
          <p:spPr bwMode="auto">
            <a:xfrm>
              <a:off x="2880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4061" name="Text Box 14"/>
            <p:cNvSpPr txBox="1">
              <a:spLocks noChangeArrowheads="1"/>
            </p:cNvSpPr>
            <p:nvPr/>
          </p:nvSpPr>
          <p:spPr bwMode="auto">
            <a:xfrm>
              <a:off x="3010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3</a:t>
              </a:r>
            </a:p>
          </p:txBody>
        </p:sp>
      </p:grpSp>
      <p:grpSp>
        <p:nvGrpSpPr>
          <p:cNvPr id="44040" name="Group 15"/>
          <p:cNvGrpSpPr>
            <a:grpSpLocks/>
          </p:cNvGrpSpPr>
          <p:nvPr/>
        </p:nvGrpSpPr>
        <p:grpSpPr bwMode="auto">
          <a:xfrm>
            <a:off x="6553200" y="2133600"/>
            <a:ext cx="1295400" cy="1295400"/>
            <a:chOff x="3936" y="1440"/>
            <a:chExt cx="816" cy="816"/>
          </a:xfrm>
        </p:grpSpPr>
        <p:sp>
          <p:nvSpPr>
            <p:cNvPr id="44058" name="Oval 16"/>
            <p:cNvSpPr>
              <a:spLocks noChangeArrowheads="1"/>
            </p:cNvSpPr>
            <p:nvPr/>
          </p:nvSpPr>
          <p:spPr bwMode="auto">
            <a:xfrm>
              <a:off x="3936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4059" name="Text Box 17"/>
            <p:cNvSpPr txBox="1">
              <a:spLocks noChangeArrowheads="1"/>
            </p:cNvSpPr>
            <p:nvPr/>
          </p:nvSpPr>
          <p:spPr bwMode="auto">
            <a:xfrm>
              <a:off x="4066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4</a:t>
              </a:r>
            </a:p>
          </p:txBody>
        </p:sp>
      </p:grpSp>
      <p:sp>
        <p:nvSpPr>
          <p:cNvPr id="44041" name="Text Box 18"/>
          <p:cNvSpPr txBox="1">
            <a:spLocks noChangeArrowheads="1"/>
          </p:cNvSpPr>
          <p:nvPr/>
        </p:nvSpPr>
        <p:spPr bwMode="auto">
          <a:xfrm>
            <a:off x="6858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x=21660</a:t>
            </a:r>
          </a:p>
        </p:txBody>
      </p:sp>
      <p:sp>
        <p:nvSpPr>
          <p:cNvPr id="44042" name="Text Box 19"/>
          <p:cNvSpPr txBox="1">
            <a:spLocks noChangeArrowheads="1"/>
          </p:cNvSpPr>
          <p:nvPr/>
        </p:nvSpPr>
        <p:spPr bwMode="auto">
          <a:xfrm>
            <a:off x="25908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x=15213</a:t>
            </a:r>
          </a:p>
        </p:txBody>
      </p:sp>
      <p:sp>
        <p:nvSpPr>
          <p:cNvPr id="44043" name="Text Box 20"/>
          <p:cNvSpPr txBox="1">
            <a:spLocks noChangeArrowheads="1"/>
          </p:cNvSpPr>
          <p:nvPr/>
        </p:nvSpPr>
        <p:spPr bwMode="auto">
          <a:xfrm>
            <a:off x="45720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44044" name="Text Box 21"/>
          <p:cNvSpPr txBox="1">
            <a:spLocks noChangeArrowheads="1"/>
          </p:cNvSpPr>
          <p:nvPr/>
        </p:nvSpPr>
        <p:spPr bwMode="auto">
          <a:xfrm>
            <a:off x="64770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44045" name="Text Box 22"/>
          <p:cNvSpPr txBox="1">
            <a:spLocks noChangeArrowheads="1"/>
          </p:cNvSpPr>
          <p:nvPr/>
        </p:nvSpPr>
        <p:spPr bwMode="auto">
          <a:xfrm>
            <a:off x="1752600" y="5638800"/>
            <a:ext cx="2225675" cy="94138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endParaRPr lang="en-US" altLang="zh-CN">
              <a:ea typeface="宋体" pitchFamily="2" charset="-122"/>
            </a:endParaRPr>
          </a:p>
          <a:p>
            <a:pPr algn="ctr"/>
            <a:r>
              <a:rPr lang="en-US" altLang="zh-CN">
                <a:ea typeface="宋体" pitchFamily="2" charset="-122"/>
              </a:rPr>
              <a:t>Main memory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x=21660</a:t>
            </a:r>
          </a:p>
        </p:txBody>
      </p:sp>
      <p:sp>
        <p:nvSpPr>
          <p:cNvPr id="44046" name="Line 23"/>
          <p:cNvSpPr>
            <a:spLocks noChangeShapeType="1"/>
          </p:cNvSpPr>
          <p:nvPr/>
        </p:nvSpPr>
        <p:spPr bwMode="auto">
          <a:xfrm>
            <a:off x="14478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4047" name="Line 24"/>
          <p:cNvSpPr>
            <a:spLocks noChangeShapeType="1"/>
          </p:cNvSpPr>
          <p:nvPr/>
        </p:nvSpPr>
        <p:spPr bwMode="auto">
          <a:xfrm>
            <a:off x="33528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4048" name="Line 25"/>
          <p:cNvSpPr>
            <a:spLocks noChangeShapeType="1"/>
          </p:cNvSpPr>
          <p:nvPr/>
        </p:nvSpPr>
        <p:spPr bwMode="auto">
          <a:xfrm>
            <a:off x="53340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4049" name="Line 26"/>
          <p:cNvSpPr>
            <a:spLocks noChangeShapeType="1"/>
          </p:cNvSpPr>
          <p:nvPr/>
        </p:nvSpPr>
        <p:spPr bwMode="auto">
          <a:xfrm>
            <a:off x="72390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4050" name="Line 27"/>
          <p:cNvSpPr>
            <a:spLocks noChangeShapeType="1"/>
          </p:cNvSpPr>
          <p:nvPr/>
        </p:nvSpPr>
        <p:spPr bwMode="auto">
          <a:xfrm>
            <a:off x="1524000" y="5257800"/>
            <a:ext cx="6096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4051" name="Line 28"/>
          <p:cNvSpPr>
            <a:spLocks noChangeShapeType="1"/>
          </p:cNvSpPr>
          <p:nvPr/>
        </p:nvSpPr>
        <p:spPr bwMode="auto">
          <a:xfrm flipV="1">
            <a:off x="1524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4052" name="Line 29"/>
          <p:cNvSpPr>
            <a:spLocks noChangeShapeType="1"/>
          </p:cNvSpPr>
          <p:nvPr/>
        </p:nvSpPr>
        <p:spPr bwMode="auto">
          <a:xfrm flipV="1">
            <a:off x="7620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4053" name="Line 30"/>
          <p:cNvSpPr>
            <a:spLocks noChangeShapeType="1"/>
          </p:cNvSpPr>
          <p:nvPr/>
        </p:nvSpPr>
        <p:spPr bwMode="auto">
          <a:xfrm>
            <a:off x="33528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4054" name="Line 31"/>
          <p:cNvSpPr>
            <a:spLocks noChangeShapeType="1"/>
          </p:cNvSpPr>
          <p:nvPr/>
        </p:nvSpPr>
        <p:spPr bwMode="auto">
          <a:xfrm>
            <a:off x="5334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4055" name="Line 32"/>
          <p:cNvSpPr>
            <a:spLocks noChangeShapeType="1"/>
          </p:cNvSpPr>
          <p:nvPr/>
        </p:nvSpPr>
        <p:spPr bwMode="auto">
          <a:xfrm>
            <a:off x="2743200" y="5257800"/>
            <a:ext cx="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4056" name="Rectangle 33"/>
          <p:cNvSpPr>
            <a:spLocks noChangeArrowheads="1"/>
          </p:cNvSpPr>
          <p:nvPr/>
        </p:nvSpPr>
        <p:spPr bwMode="auto">
          <a:xfrm>
            <a:off x="457200" y="1905000"/>
            <a:ext cx="7848600" cy="3505200"/>
          </a:xfrm>
          <a:prstGeom prst="rect">
            <a:avLst/>
          </a:prstGeom>
          <a:noFill/>
          <a:ln w="25400">
            <a:solidFill>
              <a:srgbClr val="008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44057" name="Text Box 34"/>
          <p:cNvSpPr txBox="1">
            <a:spLocks noChangeArrowheads="1"/>
          </p:cNvSpPr>
          <p:nvPr/>
        </p:nvSpPr>
        <p:spPr bwMode="auto">
          <a:xfrm>
            <a:off x="6248400" y="5486400"/>
            <a:ext cx="2000250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solidFill>
                  <a:srgbClr val="008000"/>
                </a:solidFill>
                <a:ea typeface="宋体" pitchFamily="2" charset="-122"/>
              </a:rPr>
              <a:t>multi-core chip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1FEEBE6D-0AA1-49F1-B2C9-A0E136F4AC00}" type="slidenum">
              <a:rPr lang="en-US" altLang="zh-CN">
                <a:ea typeface="宋体" pitchFamily="2" charset="-122"/>
              </a:rPr>
              <a:pPr/>
              <a:t>4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307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Multi-core architectures</a:t>
            </a:r>
          </a:p>
        </p:txBody>
      </p:sp>
      <p:sp>
        <p:nvSpPr>
          <p:cNvPr id="307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229600" cy="4525963"/>
          </a:xfrm>
        </p:spPr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This lecture is about a new trend in computer architecture: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Replicate multiple processor cores on a single die.</a:t>
            </a:r>
          </a:p>
          <a:p>
            <a:pPr eaLnBrk="1" hangingPunct="1"/>
            <a:endParaRPr lang="en-US" altLang="zh-CN" smtClean="0">
              <a:ea typeface="宋体" pitchFamily="2" charset="-122"/>
            </a:endParaRPr>
          </a:p>
        </p:txBody>
      </p:sp>
      <p:graphicFrame>
        <p:nvGraphicFramePr>
          <p:cNvPr id="3074" name="Object 4"/>
          <p:cNvGraphicFramePr>
            <a:graphicFrameLocks noChangeAspect="1"/>
          </p:cNvGraphicFramePr>
          <p:nvPr/>
        </p:nvGraphicFramePr>
        <p:xfrm>
          <a:off x="457200" y="3657600"/>
          <a:ext cx="8229600" cy="2630488"/>
        </p:xfrm>
        <a:graphic>
          <a:graphicData uri="http://schemas.openxmlformats.org/presentationml/2006/ole">
            <p:oleObj spid="_x0000_s3074" name="Paint Shop Pro Image" r:id="rId4" imgW="10107317" imgH="2848780" progId="">
              <p:embed/>
            </p:oleObj>
          </a:graphicData>
        </a:graphic>
      </p:graphicFrame>
      <p:sp>
        <p:nvSpPr>
          <p:cNvPr id="3078" name="Text Box 5"/>
          <p:cNvSpPr txBox="1">
            <a:spLocks noChangeArrowheads="1"/>
          </p:cNvSpPr>
          <p:nvPr/>
        </p:nvSpPr>
        <p:spPr bwMode="auto">
          <a:xfrm>
            <a:off x="1131888" y="3457575"/>
            <a:ext cx="8699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Core 1</a:t>
            </a:r>
          </a:p>
        </p:txBody>
      </p:sp>
      <p:sp>
        <p:nvSpPr>
          <p:cNvPr id="3079" name="Text Box 6"/>
          <p:cNvSpPr txBox="1">
            <a:spLocks noChangeArrowheads="1"/>
          </p:cNvSpPr>
          <p:nvPr/>
        </p:nvSpPr>
        <p:spPr bwMode="auto">
          <a:xfrm>
            <a:off x="2884488" y="3457575"/>
            <a:ext cx="8699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Core 2</a:t>
            </a:r>
          </a:p>
        </p:txBody>
      </p:sp>
      <p:sp>
        <p:nvSpPr>
          <p:cNvPr id="3080" name="Text Box 7"/>
          <p:cNvSpPr txBox="1">
            <a:spLocks noChangeArrowheads="1"/>
          </p:cNvSpPr>
          <p:nvPr/>
        </p:nvSpPr>
        <p:spPr bwMode="auto">
          <a:xfrm>
            <a:off x="4560888" y="3457575"/>
            <a:ext cx="8699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Core 3</a:t>
            </a:r>
          </a:p>
        </p:txBody>
      </p:sp>
      <p:sp>
        <p:nvSpPr>
          <p:cNvPr id="3081" name="Text Box 8"/>
          <p:cNvSpPr txBox="1">
            <a:spLocks noChangeArrowheads="1"/>
          </p:cNvSpPr>
          <p:nvPr/>
        </p:nvSpPr>
        <p:spPr bwMode="auto">
          <a:xfrm>
            <a:off x="6313488" y="3457575"/>
            <a:ext cx="8699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Core 4</a:t>
            </a:r>
          </a:p>
        </p:txBody>
      </p:sp>
      <p:sp>
        <p:nvSpPr>
          <p:cNvPr id="3082" name="Text Box 9"/>
          <p:cNvSpPr txBox="1">
            <a:spLocks noChangeArrowheads="1"/>
          </p:cNvSpPr>
          <p:nvPr/>
        </p:nvSpPr>
        <p:spPr bwMode="auto">
          <a:xfrm>
            <a:off x="598488" y="6276975"/>
            <a:ext cx="22161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ea typeface="宋体" pitchFamily="2" charset="-122"/>
              </a:rPr>
              <a:t>Multi-core CPU chip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501A67DF-4D7C-467E-A897-A61CE5E6ECEB}" type="slidenum">
              <a:rPr lang="en-US" altLang="zh-CN">
                <a:ea typeface="宋体" pitchFamily="2" charset="-122"/>
              </a:rPr>
              <a:pPr/>
              <a:t>40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450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Solutions for cache coherence</a:t>
            </a:r>
          </a:p>
        </p:txBody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600200"/>
            <a:ext cx="8686800" cy="4525963"/>
          </a:xfrm>
        </p:spPr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This is a general problem with multiprocessors, not limited just to multi-core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There exist many solution algorithms, coherence protocols, etc.</a:t>
            </a:r>
          </a:p>
          <a:p>
            <a:pPr eaLnBrk="1" hangingPunct="1"/>
            <a:endParaRPr lang="en-US" altLang="zh-CN" smtClean="0">
              <a:ea typeface="宋体" pitchFamily="2" charset="-122"/>
            </a:endParaRP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A simple solution: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i="1" smtClean="0">
                <a:ea typeface="宋体" pitchFamily="2" charset="-122"/>
              </a:rPr>
              <a:t>invalidation</a:t>
            </a:r>
            <a:r>
              <a:rPr lang="en-US" altLang="zh-CN" smtClean="0">
                <a:ea typeface="宋体" pitchFamily="2" charset="-122"/>
              </a:rPr>
              <a:t>-based protocol with </a:t>
            </a:r>
            <a:r>
              <a:rPr lang="en-US" altLang="zh-CN" i="1" smtClean="0">
                <a:ea typeface="宋体" pitchFamily="2" charset="-122"/>
              </a:rPr>
              <a:t>snooping</a:t>
            </a:r>
          </a:p>
          <a:p>
            <a:pPr eaLnBrk="1" hangingPunct="1"/>
            <a:endParaRPr lang="en-US" altLang="zh-CN" smtClean="0"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07B53324-7C03-4A1A-827A-86B5008176F6}" type="slidenum">
              <a:rPr lang="en-US" altLang="zh-CN">
                <a:ea typeface="宋体" pitchFamily="2" charset="-122"/>
              </a:rPr>
              <a:pPr/>
              <a:t>41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460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Inter-core bus</a:t>
            </a:r>
          </a:p>
        </p:txBody>
      </p:sp>
      <p:grpSp>
        <p:nvGrpSpPr>
          <p:cNvPr id="46084" name="Group 4"/>
          <p:cNvGrpSpPr>
            <a:grpSpLocks/>
          </p:cNvGrpSpPr>
          <p:nvPr/>
        </p:nvGrpSpPr>
        <p:grpSpPr bwMode="auto">
          <a:xfrm>
            <a:off x="838200" y="2133600"/>
            <a:ext cx="1295400" cy="1295400"/>
            <a:chOff x="768" y="1440"/>
            <a:chExt cx="816" cy="816"/>
          </a:xfrm>
        </p:grpSpPr>
        <p:sp>
          <p:nvSpPr>
            <p:cNvPr id="46113" name="Oval 5"/>
            <p:cNvSpPr>
              <a:spLocks noChangeArrowheads="1"/>
            </p:cNvSpPr>
            <p:nvPr/>
          </p:nvSpPr>
          <p:spPr bwMode="auto">
            <a:xfrm>
              <a:off x="768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6114" name="Text Box 6"/>
            <p:cNvSpPr txBox="1">
              <a:spLocks noChangeArrowheads="1"/>
            </p:cNvSpPr>
            <p:nvPr/>
          </p:nvSpPr>
          <p:spPr bwMode="auto">
            <a:xfrm>
              <a:off x="898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1</a:t>
              </a:r>
            </a:p>
          </p:txBody>
        </p:sp>
      </p:grpSp>
      <p:grpSp>
        <p:nvGrpSpPr>
          <p:cNvPr id="46085" name="Group 7"/>
          <p:cNvGrpSpPr>
            <a:grpSpLocks/>
          </p:cNvGrpSpPr>
          <p:nvPr/>
        </p:nvGrpSpPr>
        <p:grpSpPr bwMode="auto">
          <a:xfrm>
            <a:off x="2743200" y="2133600"/>
            <a:ext cx="1295400" cy="1295400"/>
            <a:chOff x="1824" y="1440"/>
            <a:chExt cx="816" cy="816"/>
          </a:xfrm>
        </p:grpSpPr>
        <p:sp>
          <p:nvSpPr>
            <p:cNvPr id="46111" name="Oval 8"/>
            <p:cNvSpPr>
              <a:spLocks noChangeArrowheads="1"/>
            </p:cNvSpPr>
            <p:nvPr/>
          </p:nvSpPr>
          <p:spPr bwMode="auto">
            <a:xfrm>
              <a:off x="1824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6112" name="Text Box 9"/>
            <p:cNvSpPr txBox="1">
              <a:spLocks noChangeArrowheads="1"/>
            </p:cNvSpPr>
            <p:nvPr/>
          </p:nvSpPr>
          <p:spPr bwMode="auto">
            <a:xfrm>
              <a:off x="1954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2</a:t>
              </a:r>
            </a:p>
          </p:txBody>
        </p:sp>
      </p:grpSp>
      <p:grpSp>
        <p:nvGrpSpPr>
          <p:cNvPr id="46086" name="Group 10"/>
          <p:cNvGrpSpPr>
            <a:grpSpLocks/>
          </p:cNvGrpSpPr>
          <p:nvPr/>
        </p:nvGrpSpPr>
        <p:grpSpPr bwMode="auto">
          <a:xfrm>
            <a:off x="4648200" y="2133600"/>
            <a:ext cx="1295400" cy="1295400"/>
            <a:chOff x="2880" y="1440"/>
            <a:chExt cx="816" cy="816"/>
          </a:xfrm>
        </p:grpSpPr>
        <p:sp>
          <p:nvSpPr>
            <p:cNvPr id="46109" name="Oval 11"/>
            <p:cNvSpPr>
              <a:spLocks noChangeArrowheads="1"/>
            </p:cNvSpPr>
            <p:nvPr/>
          </p:nvSpPr>
          <p:spPr bwMode="auto">
            <a:xfrm>
              <a:off x="2880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6110" name="Text Box 12"/>
            <p:cNvSpPr txBox="1">
              <a:spLocks noChangeArrowheads="1"/>
            </p:cNvSpPr>
            <p:nvPr/>
          </p:nvSpPr>
          <p:spPr bwMode="auto">
            <a:xfrm>
              <a:off x="3010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3</a:t>
              </a:r>
            </a:p>
          </p:txBody>
        </p:sp>
      </p:grpSp>
      <p:grpSp>
        <p:nvGrpSpPr>
          <p:cNvPr id="46087" name="Group 13"/>
          <p:cNvGrpSpPr>
            <a:grpSpLocks/>
          </p:cNvGrpSpPr>
          <p:nvPr/>
        </p:nvGrpSpPr>
        <p:grpSpPr bwMode="auto">
          <a:xfrm>
            <a:off x="6553200" y="2133600"/>
            <a:ext cx="1295400" cy="1295400"/>
            <a:chOff x="3936" y="1440"/>
            <a:chExt cx="816" cy="816"/>
          </a:xfrm>
        </p:grpSpPr>
        <p:sp>
          <p:nvSpPr>
            <p:cNvPr id="46107" name="Oval 14"/>
            <p:cNvSpPr>
              <a:spLocks noChangeArrowheads="1"/>
            </p:cNvSpPr>
            <p:nvPr/>
          </p:nvSpPr>
          <p:spPr bwMode="auto">
            <a:xfrm>
              <a:off x="3936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6108" name="Text Box 15"/>
            <p:cNvSpPr txBox="1">
              <a:spLocks noChangeArrowheads="1"/>
            </p:cNvSpPr>
            <p:nvPr/>
          </p:nvSpPr>
          <p:spPr bwMode="auto">
            <a:xfrm>
              <a:off x="4066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4</a:t>
              </a:r>
            </a:p>
          </p:txBody>
        </p:sp>
      </p:grpSp>
      <p:sp>
        <p:nvSpPr>
          <p:cNvPr id="46088" name="Text Box 16"/>
          <p:cNvSpPr txBox="1">
            <a:spLocks noChangeArrowheads="1"/>
          </p:cNvSpPr>
          <p:nvPr/>
        </p:nvSpPr>
        <p:spPr bwMode="auto">
          <a:xfrm>
            <a:off x="6858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solidFill>
                <a:srgbClr val="0000FF"/>
              </a:solidFill>
              <a:ea typeface="宋体" pitchFamily="2" charset="-122"/>
            </a:endParaRPr>
          </a:p>
        </p:txBody>
      </p:sp>
      <p:sp>
        <p:nvSpPr>
          <p:cNvPr id="46089" name="Text Box 17"/>
          <p:cNvSpPr txBox="1">
            <a:spLocks noChangeArrowheads="1"/>
          </p:cNvSpPr>
          <p:nvPr/>
        </p:nvSpPr>
        <p:spPr bwMode="auto">
          <a:xfrm>
            <a:off x="25908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solidFill>
                <a:srgbClr val="0000FF"/>
              </a:solidFill>
              <a:ea typeface="宋体" pitchFamily="2" charset="-122"/>
            </a:endParaRPr>
          </a:p>
        </p:txBody>
      </p:sp>
      <p:sp>
        <p:nvSpPr>
          <p:cNvPr id="46090" name="Text Box 18"/>
          <p:cNvSpPr txBox="1">
            <a:spLocks noChangeArrowheads="1"/>
          </p:cNvSpPr>
          <p:nvPr/>
        </p:nvSpPr>
        <p:spPr bwMode="auto">
          <a:xfrm>
            <a:off x="45720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46091" name="Text Box 19"/>
          <p:cNvSpPr txBox="1">
            <a:spLocks noChangeArrowheads="1"/>
          </p:cNvSpPr>
          <p:nvPr/>
        </p:nvSpPr>
        <p:spPr bwMode="auto">
          <a:xfrm>
            <a:off x="64770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46092" name="Text Box 20"/>
          <p:cNvSpPr txBox="1">
            <a:spLocks noChangeArrowheads="1"/>
          </p:cNvSpPr>
          <p:nvPr/>
        </p:nvSpPr>
        <p:spPr bwMode="auto">
          <a:xfrm>
            <a:off x="1752600" y="5638800"/>
            <a:ext cx="2225675" cy="94138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endParaRPr lang="en-US" altLang="zh-CN">
              <a:ea typeface="宋体" pitchFamily="2" charset="-122"/>
            </a:endParaRPr>
          </a:p>
          <a:p>
            <a:pPr algn="ctr"/>
            <a:r>
              <a:rPr lang="en-US" altLang="zh-CN">
                <a:ea typeface="宋体" pitchFamily="2" charset="-122"/>
              </a:rPr>
              <a:t>Main memory</a:t>
            </a:r>
          </a:p>
          <a:p>
            <a:pPr algn="ctr"/>
            <a:endParaRPr lang="en-US" altLang="zh-CN">
              <a:solidFill>
                <a:srgbClr val="0000FF"/>
              </a:solidFill>
              <a:ea typeface="宋体" pitchFamily="2" charset="-122"/>
            </a:endParaRPr>
          </a:p>
        </p:txBody>
      </p:sp>
      <p:sp>
        <p:nvSpPr>
          <p:cNvPr id="46093" name="Line 21"/>
          <p:cNvSpPr>
            <a:spLocks noChangeShapeType="1"/>
          </p:cNvSpPr>
          <p:nvPr/>
        </p:nvSpPr>
        <p:spPr bwMode="auto">
          <a:xfrm>
            <a:off x="14478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6094" name="Line 22"/>
          <p:cNvSpPr>
            <a:spLocks noChangeShapeType="1"/>
          </p:cNvSpPr>
          <p:nvPr/>
        </p:nvSpPr>
        <p:spPr bwMode="auto">
          <a:xfrm>
            <a:off x="33528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6095" name="Line 23"/>
          <p:cNvSpPr>
            <a:spLocks noChangeShapeType="1"/>
          </p:cNvSpPr>
          <p:nvPr/>
        </p:nvSpPr>
        <p:spPr bwMode="auto">
          <a:xfrm>
            <a:off x="53340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6096" name="Line 24"/>
          <p:cNvSpPr>
            <a:spLocks noChangeShapeType="1"/>
          </p:cNvSpPr>
          <p:nvPr/>
        </p:nvSpPr>
        <p:spPr bwMode="auto">
          <a:xfrm>
            <a:off x="72390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6097" name="Line 25"/>
          <p:cNvSpPr>
            <a:spLocks noChangeShapeType="1"/>
          </p:cNvSpPr>
          <p:nvPr/>
        </p:nvSpPr>
        <p:spPr bwMode="auto">
          <a:xfrm>
            <a:off x="1524000" y="5257800"/>
            <a:ext cx="6096000" cy="0"/>
          </a:xfrm>
          <a:prstGeom prst="line">
            <a:avLst/>
          </a:prstGeom>
          <a:noFill/>
          <a:ln w="63500">
            <a:solidFill>
              <a:srgbClr val="996633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6098" name="Line 26"/>
          <p:cNvSpPr>
            <a:spLocks noChangeShapeType="1"/>
          </p:cNvSpPr>
          <p:nvPr/>
        </p:nvSpPr>
        <p:spPr bwMode="auto">
          <a:xfrm flipV="1">
            <a:off x="1524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6099" name="Line 27"/>
          <p:cNvSpPr>
            <a:spLocks noChangeShapeType="1"/>
          </p:cNvSpPr>
          <p:nvPr/>
        </p:nvSpPr>
        <p:spPr bwMode="auto">
          <a:xfrm flipV="1">
            <a:off x="7620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6100" name="Line 28"/>
          <p:cNvSpPr>
            <a:spLocks noChangeShapeType="1"/>
          </p:cNvSpPr>
          <p:nvPr/>
        </p:nvSpPr>
        <p:spPr bwMode="auto">
          <a:xfrm>
            <a:off x="33528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6101" name="Line 29"/>
          <p:cNvSpPr>
            <a:spLocks noChangeShapeType="1"/>
          </p:cNvSpPr>
          <p:nvPr/>
        </p:nvSpPr>
        <p:spPr bwMode="auto">
          <a:xfrm>
            <a:off x="5334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6102" name="Line 30"/>
          <p:cNvSpPr>
            <a:spLocks noChangeShapeType="1"/>
          </p:cNvSpPr>
          <p:nvPr/>
        </p:nvSpPr>
        <p:spPr bwMode="auto">
          <a:xfrm>
            <a:off x="2743200" y="5257800"/>
            <a:ext cx="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6103" name="Rectangle 31"/>
          <p:cNvSpPr>
            <a:spLocks noChangeArrowheads="1"/>
          </p:cNvSpPr>
          <p:nvPr/>
        </p:nvSpPr>
        <p:spPr bwMode="auto">
          <a:xfrm>
            <a:off x="457200" y="1905000"/>
            <a:ext cx="7848600" cy="3581400"/>
          </a:xfrm>
          <a:prstGeom prst="rect">
            <a:avLst/>
          </a:prstGeom>
          <a:noFill/>
          <a:ln w="25400">
            <a:solidFill>
              <a:srgbClr val="008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zh-CN" altLang="zh-CN">
              <a:ea typeface="宋体" pitchFamily="2" charset="-122"/>
            </a:endParaRPr>
          </a:p>
        </p:txBody>
      </p:sp>
      <p:sp>
        <p:nvSpPr>
          <p:cNvPr id="46104" name="Text Box 32"/>
          <p:cNvSpPr txBox="1">
            <a:spLocks noChangeArrowheads="1"/>
          </p:cNvSpPr>
          <p:nvPr/>
        </p:nvSpPr>
        <p:spPr bwMode="auto">
          <a:xfrm>
            <a:off x="6248400" y="5486400"/>
            <a:ext cx="2000250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solidFill>
                  <a:srgbClr val="008000"/>
                </a:solidFill>
                <a:ea typeface="宋体" pitchFamily="2" charset="-122"/>
              </a:rPr>
              <a:t>multi-core chip</a:t>
            </a:r>
          </a:p>
        </p:txBody>
      </p:sp>
      <p:sp>
        <p:nvSpPr>
          <p:cNvPr id="46105" name="Freeform 40"/>
          <p:cNvSpPr>
            <a:spLocks/>
          </p:cNvSpPr>
          <p:nvPr/>
        </p:nvSpPr>
        <p:spPr bwMode="auto">
          <a:xfrm>
            <a:off x="5867400" y="5257800"/>
            <a:ext cx="457200" cy="914400"/>
          </a:xfrm>
          <a:custGeom>
            <a:avLst/>
            <a:gdLst>
              <a:gd name="T0" fmla="*/ 288 w 288"/>
              <a:gd name="T1" fmla="*/ 576 h 576"/>
              <a:gd name="T2" fmla="*/ 48 w 288"/>
              <a:gd name="T3" fmla="*/ 336 h 576"/>
              <a:gd name="T4" fmla="*/ 0 w 288"/>
              <a:gd name="T5" fmla="*/ 0 h 576"/>
              <a:gd name="T6" fmla="*/ 0 60000 65536"/>
              <a:gd name="T7" fmla="*/ 0 60000 65536"/>
              <a:gd name="T8" fmla="*/ 0 60000 65536"/>
              <a:gd name="T9" fmla="*/ 0 w 288"/>
              <a:gd name="T10" fmla="*/ 0 h 576"/>
              <a:gd name="T11" fmla="*/ 288 w 288"/>
              <a:gd name="T12" fmla="*/ 576 h 57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88" h="576">
                <a:moveTo>
                  <a:pt x="288" y="576"/>
                </a:moveTo>
                <a:cubicBezTo>
                  <a:pt x="192" y="504"/>
                  <a:pt x="96" y="432"/>
                  <a:pt x="48" y="336"/>
                </a:cubicBezTo>
                <a:cubicBezTo>
                  <a:pt x="0" y="240"/>
                  <a:pt x="0" y="120"/>
                  <a:pt x="0" y="0"/>
                </a:cubicBezTo>
              </a:path>
            </a:pathLst>
          </a:custGeom>
          <a:noFill/>
          <a:ln w="38100">
            <a:solidFill>
              <a:srgbClr val="996633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46106" name="Text Box 41"/>
          <p:cNvSpPr txBox="1">
            <a:spLocks noChangeArrowheads="1"/>
          </p:cNvSpPr>
          <p:nvPr/>
        </p:nvSpPr>
        <p:spPr bwMode="auto">
          <a:xfrm>
            <a:off x="6308725" y="6056313"/>
            <a:ext cx="1149350" cy="64135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996633"/>
                </a:solidFill>
                <a:ea typeface="宋体" pitchFamily="2" charset="-122"/>
              </a:rPr>
              <a:t>inter-core</a:t>
            </a:r>
            <a:br>
              <a:rPr lang="en-US" altLang="zh-CN">
                <a:solidFill>
                  <a:srgbClr val="996633"/>
                </a:solidFill>
                <a:ea typeface="宋体" pitchFamily="2" charset="-122"/>
              </a:rPr>
            </a:br>
            <a:r>
              <a:rPr lang="en-US" altLang="zh-CN">
                <a:solidFill>
                  <a:srgbClr val="996633"/>
                </a:solidFill>
                <a:ea typeface="宋体" pitchFamily="2" charset="-122"/>
              </a:rPr>
              <a:t>bus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1FAD9F75-CC3D-4AAB-B086-FBB1C961DB08}" type="slidenum">
              <a:rPr lang="en-US" altLang="zh-CN">
                <a:ea typeface="宋体" pitchFamily="2" charset="-122"/>
              </a:rPr>
              <a:pPr/>
              <a:t>42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471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4000" smtClean="0">
                <a:ea typeface="宋体" pitchFamily="2" charset="-122"/>
              </a:rPr>
              <a:t>Invalidation protocol with snooping</a:t>
            </a:r>
          </a:p>
        </p:txBody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Invalidation: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If a core writes to a data item, all other copies of this data item in other caches are </a:t>
            </a:r>
            <a:r>
              <a:rPr lang="en-US" altLang="zh-CN" i="1" smtClean="0">
                <a:ea typeface="宋体" pitchFamily="2" charset="-122"/>
              </a:rPr>
              <a:t>invalidated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Snooping: 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All cores continuously “snoop” (monitor) the bus connecting the cores.</a:t>
            </a:r>
          </a:p>
          <a:p>
            <a:pPr eaLnBrk="1" hangingPunct="1"/>
            <a:endParaRPr lang="en-US" altLang="zh-CN" smtClean="0"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4048BB52-86E0-49FF-BF8B-F739B4BF15CE}" type="slidenum">
              <a:rPr lang="en-US" altLang="zh-CN">
                <a:ea typeface="宋体" pitchFamily="2" charset="-122"/>
              </a:rPr>
              <a:pPr/>
              <a:t>43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48131" name="Rectangle 4"/>
          <p:cNvSpPr>
            <a:spLocks noChangeArrowheads="1"/>
          </p:cNvSpPr>
          <p:nvPr/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zh-CN" sz="4400">
                <a:solidFill>
                  <a:schemeClr val="tx2"/>
                </a:solidFill>
                <a:ea typeface="宋体" pitchFamily="2" charset="-122"/>
              </a:rPr>
              <a:t>The cache coherence problem</a:t>
            </a:r>
          </a:p>
        </p:txBody>
      </p:sp>
      <p:sp>
        <p:nvSpPr>
          <p:cNvPr id="48132" name="Rectangle 5"/>
          <p:cNvSpPr>
            <a:spLocks noChangeArrowheads="1"/>
          </p:cNvSpPr>
          <p:nvPr/>
        </p:nvSpPr>
        <p:spPr bwMode="auto">
          <a:xfrm>
            <a:off x="381000" y="11430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CN" sz="3200">
                <a:ea typeface="宋体" pitchFamily="2" charset="-122"/>
              </a:rPr>
              <a:t>Revisited: Cores 1 and 2 have both read x</a:t>
            </a:r>
          </a:p>
        </p:txBody>
      </p:sp>
      <p:grpSp>
        <p:nvGrpSpPr>
          <p:cNvPr id="48133" name="Group 6"/>
          <p:cNvGrpSpPr>
            <a:grpSpLocks/>
          </p:cNvGrpSpPr>
          <p:nvPr/>
        </p:nvGrpSpPr>
        <p:grpSpPr bwMode="auto">
          <a:xfrm>
            <a:off x="838200" y="2133600"/>
            <a:ext cx="1295400" cy="1295400"/>
            <a:chOff x="768" y="1440"/>
            <a:chExt cx="816" cy="816"/>
          </a:xfrm>
        </p:grpSpPr>
        <p:sp>
          <p:nvSpPr>
            <p:cNvPr id="48160" name="Oval 7"/>
            <p:cNvSpPr>
              <a:spLocks noChangeArrowheads="1"/>
            </p:cNvSpPr>
            <p:nvPr/>
          </p:nvSpPr>
          <p:spPr bwMode="auto">
            <a:xfrm>
              <a:off x="768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8161" name="Text Box 8"/>
            <p:cNvSpPr txBox="1">
              <a:spLocks noChangeArrowheads="1"/>
            </p:cNvSpPr>
            <p:nvPr/>
          </p:nvSpPr>
          <p:spPr bwMode="auto">
            <a:xfrm>
              <a:off x="898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1</a:t>
              </a:r>
            </a:p>
          </p:txBody>
        </p:sp>
      </p:grpSp>
      <p:grpSp>
        <p:nvGrpSpPr>
          <p:cNvPr id="48134" name="Group 9"/>
          <p:cNvGrpSpPr>
            <a:grpSpLocks/>
          </p:cNvGrpSpPr>
          <p:nvPr/>
        </p:nvGrpSpPr>
        <p:grpSpPr bwMode="auto">
          <a:xfrm>
            <a:off x="2743200" y="2133600"/>
            <a:ext cx="1295400" cy="1295400"/>
            <a:chOff x="1824" y="1440"/>
            <a:chExt cx="816" cy="816"/>
          </a:xfrm>
        </p:grpSpPr>
        <p:sp>
          <p:nvSpPr>
            <p:cNvPr id="48158" name="Oval 10"/>
            <p:cNvSpPr>
              <a:spLocks noChangeArrowheads="1"/>
            </p:cNvSpPr>
            <p:nvPr/>
          </p:nvSpPr>
          <p:spPr bwMode="auto">
            <a:xfrm>
              <a:off x="1824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8159" name="Text Box 11"/>
            <p:cNvSpPr txBox="1">
              <a:spLocks noChangeArrowheads="1"/>
            </p:cNvSpPr>
            <p:nvPr/>
          </p:nvSpPr>
          <p:spPr bwMode="auto">
            <a:xfrm>
              <a:off x="1954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2</a:t>
              </a:r>
            </a:p>
          </p:txBody>
        </p:sp>
      </p:grpSp>
      <p:grpSp>
        <p:nvGrpSpPr>
          <p:cNvPr id="48135" name="Group 12"/>
          <p:cNvGrpSpPr>
            <a:grpSpLocks/>
          </p:cNvGrpSpPr>
          <p:nvPr/>
        </p:nvGrpSpPr>
        <p:grpSpPr bwMode="auto">
          <a:xfrm>
            <a:off x="4648200" y="2133600"/>
            <a:ext cx="1295400" cy="1295400"/>
            <a:chOff x="2880" y="1440"/>
            <a:chExt cx="816" cy="816"/>
          </a:xfrm>
        </p:grpSpPr>
        <p:sp>
          <p:nvSpPr>
            <p:cNvPr id="48156" name="Oval 13"/>
            <p:cNvSpPr>
              <a:spLocks noChangeArrowheads="1"/>
            </p:cNvSpPr>
            <p:nvPr/>
          </p:nvSpPr>
          <p:spPr bwMode="auto">
            <a:xfrm>
              <a:off x="2880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8157" name="Text Box 14"/>
            <p:cNvSpPr txBox="1">
              <a:spLocks noChangeArrowheads="1"/>
            </p:cNvSpPr>
            <p:nvPr/>
          </p:nvSpPr>
          <p:spPr bwMode="auto">
            <a:xfrm>
              <a:off x="3010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3</a:t>
              </a:r>
            </a:p>
          </p:txBody>
        </p:sp>
      </p:grpSp>
      <p:grpSp>
        <p:nvGrpSpPr>
          <p:cNvPr id="48136" name="Group 15"/>
          <p:cNvGrpSpPr>
            <a:grpSpLocks/>
          </p:cNvGrpSpPr>
          <p:nvPr/>
        </p:nvGrpSpPr>
        <p:grpSpPr bwMode="auto">
          <a:xfrm>
            <a:off x="6553200" y="2133600"/>
            <a:ext cx="1295400" cy="1295400"/>
            <a:chOff x="3936" y="1440"/>
            <a:chExt cx="816" cy="816"/>
          </a:xfrm>
        </p:grpSpPr>
        <p:sp>
          <p:nvSpPr>
            <p:cNvPr id="48154" name="Oval 16"/>
            <p:cNvSpPr>
              <a:spLocks noChangeArrowheads="1"/>
            </p:cNvSpPr>
            <p:nvPr/>
          </p:nvSpPr>
          <p:spPr bwMode="auto">
            <a:xfrm>
              <a:off x="3936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8155" name="Text Box 17"/>
            <p:cNvSpPr txBox="1">
              <a:spLocks noChangeArrowheads="1"/>
            </p:cNvSpPr>
            <p:nvPr/>
          </p:nvSpPr>
          <p:spPr bwMode="auto">
            <a:xfrm>
              <a:off x="4066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4</a:t>
              </a:r>
            </a:p>
          </p:txBody>
        </p:sp>
      </p:grpSp>
      <p:sp>
        <p:nvSpPr>
          <p:cNvPr id="48137" name="Text Box 18"/>
          <p:cNvSpPr txBox="1">
            <a:spLocks noChangeArrowheads="1"/>
          </p:cNvSpPr>
          <p:nvPr/>
        </p:nvSpPr>
        <p:spPr bwMode="auto">
          <a:xfrm>
            <a:off x="6858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x=15213</a:t>
            </a:r>
          </a:p>
        </p:txBody>
      </p:sp>
      <p:sp>
        <p:nvSpPr>
          <p:cNvPr id="48138" name="Text Box 19"/>
          <p:cNvSpPr txBox="1">
            <a:spLocks noChangeArrowheads="1"/>
          </p:cNvSpPr>
          <p:nvPr/>
        </p:nvSpPr>
        <p:spPr bwMode="auto">
          <a:xfrm>
            <a:off x="25908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x=15213</a:t>
            </a:r>
          </a:p>
        </p:txBody>
      </p:sp>
      <p:sp>
        <p:nvSpPr>
          <p:cNvPr id="48139" name="Text Box 20"/>
          <p:cNvSpPr txBox="1">
            <a:spLocks noChangeArrowheads="1"/>
          </p:cNvSpPr>
          <p:nvPr/>
        </p:nvSpPr>
        <p:spPr bwMode="auto">
          <a:xfrm>
            <a:off x="45720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48140" name="Text Box 21"/>
          <p:cNvSpPr txBox="1">
            <a:spLocks noChangeArrowheads="1"/>
          </p:cNvSpPr>
          <p:nvPr/>
        </p:nvSpPr>
        <p:spPr bwMode="auto">
          <a:xfrm>
            <a:off x="64770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48141" name="Text Box 22"/>
          <p:cNvSpPr txBox="1">
            <a:spLocks noChangeArrowheads="1"/>
          </p:cNvSpPr>
          <p:nvPr/>
        </p:nvSpPr>
        <p:spPr bwMode="auto">
          <a:xfrm>
            <a:off x="1752600" y="5638800"/>
            <a:ext cx="2225675" cy="94138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endParaRPr lang="en-US" altLang="zh-CN">
              <a:ea typeface="宋体" pitchFamily="2" charset="-122"/>
            </a:endParaRPr>
          </a:p>
          <a:p>
            <a:pPr algn="ctr"/>
            <a:r>
              <a:rPr lang="en-US" altLang="zh-CN">
                <a:ea typeface="宋体" pitchFamily="2" charset="-122"/>
              </a:rPr>
              <a:t>Main memory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x=15213</a:t>
            </a:r>
          </a:p>
        </p:txBody>
      </p:sp>
      <p:sp>
        <p:nvSpPr>
          <p:cNvPr id="48142" name="Line 23"/>
          <p:cNvSpPr>
            <a:spLocks noChangeShapeType="1"/>
          </p:cNvSpPr>
          <p:nvPr/>
        </p:nvSpPr>
        <p:spPr bwMode="auto">
          <a:xfrm>
            <a:off x="14478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143" name="Line 24"/>
          <p:cNvSpPr>
            <a:spLocks noChangeShapeType="1"/>
          </p:cNvSpPr>
          <p:nvPr/>
        </p:nvSpPr>
        <p:spPr bwMode="auto">
          <a:xfrm>
            <a:off x="33528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144" name="Line 25"/>
          <p:cNvSpPr>
            <a:spLocks noChangeShapeType="1"/>
          </p:cNvSpPr>
          <p:nvPr/>
        </p:nvSpPr>
        <p:spPr bwMode="auto">
          <a:xfrm>
            <a:off x="53340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145" name="Line 26"/>
          <p:cNvSpPr>
            <a:spLocks noChangeShapeType="1"/>
          </p:cNvSpPr>
          <p:nvPr/>
        </p:nvSpPr>
        <p:spPr bwMode="auto">
          <a:xfrm>
            <a:off x="72390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146" name="Line 27"/>
          <p:cNvSpPr>
            <a:spLocks noChangeShapeType="1"/>
          </p:cNvSpPr>
          <p:nvPr/>
        </p:nvSpPr>
        <p:spPr bwMode="auto">
          <a:xfrm>
            <a:off x="1524000" y="5257800"/>
            <a:ext cx="6096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147" name="Line 28"/>
          <p:cNvSpPr>
            <a:spLocks noChangeShapeType="1"/>
          </p:cNvSpPr>
          <p:nvPr/>
        </p:nvSpPr>
        <p:spPr bwMode="auto">
          <a:xfrm flipV="1">
            <a:off x="1524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148" name="Line 29"/>
          <p:cNvSpPr>
            <a:spLocks noChangeShapeType="1"/>
          </p:cNvSpPr>
          <p:nvPr/>
        </p:nvSpPr>
        <p:spPr bwMode="auto">
          <a:xfrm flipV="1">
            <a:off x="7620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149" name="Line 30"/>
          <p:cNvSpPr>
            <a:spLocks noChangeShapeType="1"/>
          </p:cNvSpPr>
          <p:nvPr/>
        </p:nvSpPr>
        <p:spPr bwMode="auto">
          <a:xfrm>
            <a:off x="33528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150" name="Line 31"/>
          <p:cNvSpPr>
            <a:spLocks noChangeShapeType="1"/>
          </p:cNvSpPr>
          <p:nvPr/>
        </p:nvSpPr>
        <p:spPr bwMode="auto">
          <a:xfrm>
            <a:off x="5334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151" name="Line 32"/>
          <p:cNvSpPr>
            <a:spLocks noChangeShapeType="1"/>
          </p:cNvSpPr>
          <p:nvPr/>
        </p:nvSpPr>
        <p:spPr bwMode="auto">
          <a:xfrm>
            <a:off x="2743200" y="5257800"/>
            <a:ext cx="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152" name="Rectangle 33"/>
          <p:cNvSpPr>
            <a:spLocks noChangeArrowheads="1"/>
          </p:cNvSpPr>
          <p:nvPr/>
        </p:nvSpPr>
        <p:spPr bwMode="auto">
          <a:xfrm>
            <a:off x="457200" y="1905000"/>
            <a:ext cx="7848600" cy="3505200"/>
          </a:xfrm>
          <a:prstGeom prst="rect">
            <a:avLst/>
          </a:prstGeom>
          <a:noFill/>
          <a:ln w="25400">
            <a:solidFill>
              <a:srgbClr val="008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48153" name="Text Box 34"/>
          <p:cNvSpPr txBox="1">
            <a:spLocks noChangeArrowheads="1"/>
          </p:cNvSpPr>
          <p:nvPr/>
        </p:nvSpPr>
        <p:spPr bwMode="auto">
          <a:xfrm>
            <a:off x="6248400" y="5486400"/>
            <a:ext cx="2000250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solidFill>
                  <a:srgbClr val="008000"/>
                </a:solidFill>
                <a:ea typeface="宋体" pitchFamily="2" charset="-122"/>
              </a:rPr>
              <a:t>multi-core chip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991818BB-FB72-448B-B964-69FBB7FBEE42}" type="slidenum">
              <a:rPr lang="en-US" altLang="zh-CN">
                <a:ea typeface="宋体" pitchFamily="2" charset="-122"/>
              </a:rPr>
              <a:pPr/>
              <a:t>44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49155" name="Rectangle 4"/>
          <p:cNvSpPr>
            <a:spLocks noChangeArrowheads="1"/>
          </p:cNvSpPr>
          <p:nvPr/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zh-CN" sz="4400">
                <a:solidFill>
                  <a:schemeClr val="tx2"/>
                </a:solidFill>
                <a:ea typeface="宋体" pitchFamily="2" charset="-122"/>
              </a:rPr>
              <a:t>The cache coherence problem</a:t>
            </a:r>
          </a:p>
        </p:txBody>
      </p:sp>
      <p:sp>
        <p:nvSpPr>
          <p:cNvPr id="49156" name="Rectangle 5"/>
          <p:cNvSpPr>
            <a:spLocks noChangeArrowheads="1"/>
          </p:cNvSpPr>
          <p:nvPr/>
        </p:nvSpPr>
        <p:spPr bwMode="auto">
          <a:xfrm>
            <a:off x="381000" y="11430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CN" sz="3200">
                <a:ea typeface="宋体" pitchFamily="2" charset="-122"/>
              </a:rPr>
              <a:t>Core 1 writes to x, setting it to 21660</a:t>
            </a:r>
          </a:p>
        </p:txBody>
      </p:sp>
      <p:grpSp>
        <p:nvGrpSpPr>
          <p:cNvPr id="49157" name="Group 6"/>
          <p:cNvGrpSpPr>
            <a:grpSpLocks/>
          </p:cNvGrpSpPr>
          <p:nvPr/>
        </p:nvGrpSpPr>
        <p:grpSpPr bwMode="auto">
          <a:xfrm>
            <a:off x="838200" y="2133600"/>
            <a:ext cx="1295400" cy="1295400"/>
            <a:chOff x="768" y="1440"/>
            <a:chExt cx="816" cy="816"/>
          </a:xfrm>
        </p:grpSpPr>
        <p:sp>
          <p:nvSpPr>
            <p:cNvPr id="49193" name="Oval 7"/>
            <p:cNvSpPr>
              <a:spLocks noChangeArrowheads="1"/>
            </p:cNvSpPr>
            <p:nvPr/>
          </p:nvSpPr>
          <p:spPr bwMode="auto">
            <a:xfrm>
              <a:off x="768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9194" name="Text Box 8"/>
            <p:cNvSpPr txBox="1">
              <a:spLocks noChangeArrowheads="1"/>
            </p:cNvSpPr>
            <p:nvPr/>
          </p:nvSpPr>
          <p:spPr bwMode="auto">
            <a:xfrm>
              <a:off x="898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1</a:t>
              </a:r>
            </a:p>
          </p:txBody>
        </p:sp>
      </p:grpSp>
      <p:grpSp>
        <p:nvGrpSpPr>
          <p:cNvPr id="49158" name="Group 9"/>
          <p:cNvGrpSpPr>
            <a:grpSpLocks/>
          </p:cNvGrpSpPr>
          <p:nvPr/>
        </p:nvGrpSpPr>
        <p:grpSpPr bwMode="auto">
          <a:xfrm>
            <a:off x="2743200" y="2133600"/>
            <a:ext cx="1295400" cy="1295400"/>
            <a:chOff x="1824" y="1440"/>
            <a:chExt cx="816" cy="816"/>
          </a:xfrm>
        </p:grpSpPr>
        <p:sp>
          <p:nvSpPr>
            <p:cNvPr id="49191" name="Oval 10"/>
            <p:cNvSpPr>
              <a:spLocks noChangeArrowheads="1"/>
            </p:cNvSpPr>
            <p:nvPr/>
          </p:nvSpPr>
          <p:spPr bwMode="auto">
            <a:xfrm>
              <a:off x="1824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9192" name="Text Box 11"/>
            <p:cNvSpPr txBox="1">
              <a:spLocks noChangeArrowheads="1"/>
            </p:cNvSpPr>
            <p:nvPr/>
          </p:nvSpPr>
          <p:spPr bwMode="auto">
            <a:xfrm>
              <a:off x="1954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2</a:t>
              </a:r>
            </a:p>
          </p:txBody>
        </p:sp>
      </p:grpSp>
      <p:grpSp>
        <p:nvGrpSpPr>
          <p:cNvPr id="49159" name="Group 12"/>
          <p:cNvGrpSpPr>
            <a:grpSpLocks/>
          </p:cNvGrpSpPr>
          <p:nvPr/>
        </p:nvGrpSpPr>
        <p:grpSpPr bwMode="auto">
          <a:xfrm>
            <a:off x="4648200" y="2133600"/>
            <a:ext cx="1295400" cy="1295400"/>
            <a:chOff x="2880" y="1440"/>
            <a:chExt cx="816" cy="816"/>
          </a:xfrm>
        </p:grpSpPr>
        <p:sp>
          <p:nvSpPr>
            <p:cNvPr id="49189" name="Oval 13"/>
            <p:cNvSpPr>
              <a:spLocks noChangeArrowheads="1"/>
            </p:cNvSpPr>
            <p:nvPr/>
          </p:nvSpPr>
          <p:spPr bwMode="auto">
            <a:xfrm>
              <a:off x="2880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9190" name="Text Box 14"/>
            <p:cNvSpPr txBox="1">
              <a:spLocks noChangeArrowheads="1"/>
            </p:cNvSpPr>
            <p:nvPr/>
          </p:nvSpPr>
          <p:spPr bwMode="auto">
            <a:xfrm>
              <a:off x="3010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3</a:t>
              </a:r>
            </a:p>
          </p:txBody>
        </p:sp>
      </p:grpSp>
      <p:grpSp>
        <p:nvGrpSpPr>
          <p:cNvPr id="49160" name="Group 15"/>
          <p:cNvGrpSpPr>
            <a:grpSpLocks/>
          </p:cNvGrpSpPr>
          <p:nvPr/>
        </p:nvGrpSpPr>
        <p:grpSpPr bwMode="auto">
          <a:xfrm>
            <a:off x="6553200" y="2133600"/>
            <a:ext cx="1295400" cy="1295400"/>
            <a:chOff x="3936" y="1440"/>
            <a:chExt cx="816" cy="816"/>
          </a:xfrm>
        </p:grpSpPr>
        <p:sp>
          <p:nvSpPr>
            <p:cNvPr id="49187" name="Oval 16"/>
            <p:cNvSpPr>
              <a:spLocks noChangeArrowheads="1"/>
            </p:cNvSpPr>
            <p:nvPr/>
          </p:nvSpPr>
          <p:spPr bwMode="auto">
            <a:xfrm>
              <a:off x="3936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49188" name="Text Box 17"/>
            <p:cNvSpPr txBox="1">
              <a:spLocks noChangeArrowheads="1"/>
            </p:cNvSpPr>
            <p:nvPr/>
          </p:nvSpPr>
          <p:spPr bwMode="auto">
            <a:xfrm>
              <a:off x="4066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4</a:t>
              </a:r>
            </a:p>
          </p:txBody>
        </p:sp>
      </p:grpSp>
      <p:sp>
        <p:nvSpPr>
          <p:cNvPr id="49161" name="Text Box 18"/>
          <p:cNvSpPr txBox="1">
            <a:spLocks noChangeArrowheads="1"/>
          </p:cNvSpPr>
          <p:nvPr/>
        </p:nvSpPr>
        <p:spPr bwMode="auto">
          <a:xfrm>
            <a:off x="6858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x=21660</a:t>
            </a:r>
          </a:p>
        </p:txBody>
      </p:sp>
      <p:sp>
        <p:nvSpPr>
          <p:cNvPr id="49162" name="Text Box 19"/>
          <p:cNvSpPr txBox="1">
            <a:spLocks noChangeArrowheads="1"/>
          </p:cNvSpPr>
          <p:nvPr/>
        </p:nvSpPr>
        <p:spPr bwMode="auto">
          <a:xfrm>
            <a:off x="25908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x=15213</a:t>
            </a:r>
          </a:p>
        </p:txBody>
      </p:sp>
      <p:sp>
        <p:nvSpPr>
          <p:cNvPr id="49163" name="Text Box 20"/>
          <p:cNvSpPr txBox="1">
            <a:spLocks noChangeArrowheads="1"/>
          </p:cNvSpPr>
          <p:nvPr/>
        </p:nvSpPr>
        <p:spPr bwMode="auto">
          <a:xfrm>
            <a:off x="45720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49164" name="Text Box 21"/>
          <p:cNvSpPr txBox="1">
            <a:spLocks noChangeArrowheads="1"/>
          </p:cNvSpPr>
          <p:nvPr/>
        </p:nvSpPr>
        <p:spPr bwMode="auto">
          <a:xfrm>
            <a:off x="64770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49165" name="Text Box 22"/>
          <p:cNvSpPr txBox="1">
            <a:spLocks noChangeArrowheads="1"/>
          </p:cNvSpPr>
          <p:nvPr/>
        </p:nvSpPr>
        <p:spPr bwMode="auto">
          <a:xfrm>
            <a:off x="1752600" y="5638800"/>
            <a:ext cx="2225675" cy="94138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endParaRPr lang="en-US" altLang="zh-CN">
              <a:ea typeface="宋体" pitchFamily="2" charset="-122"/>
            </a:endParaRPr>
          </a:p>
          <a:p>
            <a:pPr algn="ctr"/>
            <a:r>
              <a:rPr lang="en-US" altLang="zh-CN">
                <a:ea typeface="宋体" pitchFamily="2" charset="-122"/>
              </a:rPr>
              <a:t>Main memory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x=21660</a:t>
            </a:r>
          </a:p>
        </p:txBody>
      </p:sp>
      <p:sp>
        <p:nvSpPr>
          <p:cNvPr id="49166" name="Line 23"/>
          <p:cNvSpPr>
            <a:spLocks noChangeShapeType="1"/>
          </p:cNvSpPr>
          <p:nvPr/>
        </p:nvSpPr>
        <p:spPr bwMode="auto">
          <a:xfrm>
            <a:off x="14478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167" name="Line 24"/>
          <p:cNvSpPr>
            <a:spLocks noChangeShapeType="1"/>
          </p:cNvSpPr>
          <p:nvPr/>
        </p:nvSpPr>
        <p:spPr bwMode="auto">
          <a:xfrm>
            <a:off x="33528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168" name="Line 25"/>
          <p:cNvSpPr>
            <a:spLocks noChangeShapeType="1"/>
          </p:cNvSpPr>
          <p:nvPr/>
        </p:nvSpPr>
        <p:spPr bwMode="auto">
          <a:xfrm>
            <a:off x="53340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169" name="Line 26"/>
          <p:cNvSpPr>
            <a:spLocks noChangeShapeType="1"/>
          </p:cNvSpPr>
          <p:nvPr/>
        </p:nvSpPr>
        <p:spPr bwMode="auto">
          <a:xfrm>
            <a:off x="72390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170" name="Line 27"/>
          <p:cNvSpPr>
            <a:spLocks noChangeShapeType="1"/>
          </p:cNvSpPr>
          <p:nvPr/>
        </p:nvSpPr>
        <p:spPr bwMode="auto">
          <a:xfrm>
            <a:off x="1524000" y="5257800"/>
            <a:ext cx="6096000" cy="0"/>
          </a:xfrm>
          <a:prstGeom prst="line">
            <a:avLst/>
          </a:prstGeom>
          <a:noFill/>
          <a:ln w="63500">
            <a:solidFill>
              <a:srgbClr val="996633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171" name="Line 28"/>
          <p:cNvSpPr>
            <a:spLocks noChangeShapeType="1"/>
          </p:cNvSpPr>
          <p:nvPr/>
        </p:nvSpPr>
        <p:spPr bwMode="auto">
          <a:xfrm flipV="1">
            <a:off x="1524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172" name="Line 29"/>
          <p:cNvSpPr>
            <a:spLocks noChangeShapeType="1"/>
          </p:cNvSpPr>
          <p:nvPr/>
        </p:nvSpPr>
        <p:spPr bwMode="auto">
          <a:xfrm flipV="1">
            <a:off x="7620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173" name="Line 30"/>
          <p:cNvSpPr>
            <a:spLocks noChangeShapeType="1"/>
          </p:cNvSpPr>
          <p:nvPr/>
        </p:nvSpPr>
        <p:spPr bwMode="auto">
          <a:xfrm>
            <a:off x="33528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174" name="Line 31"/>
          <p:cNvSpPr>
            <a:spLocks noChangeShapeType="1"/>
          </p:cNvSpPr>
          <p:nvPr/>
        </p:nvSpPr>
        <p:spPr bwMode="auto">
          <a:xfrm>
            <a:off x="5334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175" name="Line 32"/>
          <p:cNvSpPr>
            <a:spLocks noChangeShapeType="1"/>
          </p:cNvSpPr>
          <p:nvPr/>
        </p:nvSpPr>
        <p:spPr bwMode="auto">
          <a:xfrm>
            <a:off x="2743200" y="5257800"/>
            <a:ext cx="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176" name="Rectangle 33"/>
          <p:cNvSpPr>
            <a:spLocks noChangeArrowheads="1"/>
          </p:cNvSpPr>
          <p:nvPr/>
        </p:nvSpPr>
        <p:spPr bwMode="auto">
          <a:xfrm>
            <a:off x="457200" y="1905000"/>
            <a:ext cx="7848600" cy="3581400"/>
          </a:xfrm>
          <a:prstGeom prst="rect">
            <a:avLst/>
          </a:prstGeom>
          <a:noFill/>
          <a:ln w="25400">
            <a:solidFill>
              <a:srgbClr val="008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zh-CN" altLang="zh-CN">
              <a:ea typeface="宋体" pitchFamily="2" charset="-122"/>
            </a:endParaRPr>
          </a:p>
        </p:txBody>
      </p:sp>
      <p:sp>
        <p:nvSpPr>
          <p:cNvPr id="49177" name="Text Box 34"/>
          <p:cNvSpPr txBox="1">
            <a:spLocks noChangeArrowheads="1"/>
          </p:cNvSpPr>
          <p:nvPr/>
        </p:nvSpPr>
        <p:spPr bwMode="auto">
          <a:xfrm>
            <a:off x="6248400" y="5486400"/>
            <a:ext cx="2000250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solidFill>
                  <a:srgbClr val="008000"/>
                </a:solidFill>
                <a:ea typeface="宋体" pitchFamily="2" charset="-122"/>
              </a:rPr>
              <a:t>multi-core chip</a:t>
            </a:r>
          </a:p>
        </p:txBody>
      </p:sp>
      <p:sp>
        <p:nvSpPr>
          <p:cNvPr id="49178" name="AutoShape 35"/>
          <p:cNvSpPr>
            <a:spLocks/>
          </p:cNvSpPr>
          <p:nvPr/>
        </p:nvSpPr>
        <p:spPr bwMode="auto">
          <a:xfrm>
            <a:off x="4114800" y="6172200"/>
            <a:ext cx="76200" cy="381000"/>
          </a:xfrm>
          <a:prstGeom prst="rightBrace">
            <a:avLst>
              <a:gd name="adj1" fmla="val 41667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49179" name="Text Box 36"/>
          <p:cNvSpPr txBox="1">
            <a:spLocks noChangeArrowheads="1"/>
          </p:cNvSpPr>
          <p:nvPr/>
        </p:nvSpPr>
        <p:spPr bwMode="auto">
          <a:xfrm>
            <a:off x="4191000" y="5942013"/>
            <a:ext cx="1581150" cy="915987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ea typeface="宋体" pitchFamily="2" charset="-122"/>
              </a:rPr>
              <a:t>assuming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write-through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caches</a:t>
            </a:r>
          </a:p>
        </p:txBody>
      </p:sp>
      <p:sp>
        <p:nvSpPr>
          <p:cNvPr id="49180" name="Line 37"/>
          <p:cNvSpPr>
            <a:spLocks noChangeShapeType="1"/>
          </p:cNvSpPr>
          <p:nvPr/>
        </p:nvSpPr>
        <p:spPr bwMode="auto">
          <a:xfrm flipV="1">
            <a:off x="2743200" y="4419600"/>
            <a:ext cx="1295400" cy="7620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181" name="Line 38"/>
          <p:cNvSpPr>
            <a:spLocks noChangeShapeType="1"/>
          </p:cNvSpPr>
          <p:nvPr/>
        </p:nvSpPr>
        <p:spPr bwMode="auto">
          <a:xfrm>
            <a:off x="2743200" y="4419600"/>
            <a:ext cx="1295400" cy="7620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182" name="Text Box 40"/>
          <p:cNvSpPr txBox="1">
            <a:spLocks noChangeArrowheads="1"/>
          </p:cNvSpPr>
          <p:nvPr/>
        </p:nvSpPr>
        <p:spPr bwMode="auto">
          <a:xfrm>
            <a:off x="3313113" y="5191125"/>
            <a:ext cx="16827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INVALIDATED</a:t>
            </a:r>
          </a:p>
        </p:txBody>
      </p:sp>
      <p:sp>
        <p:nvSpPr>
          <p:cNvPr id="49183" name="Freeform 41"/>
          <p:cNvSpPr>
            <a:spLocks/>
          </p:cNvSpPr>
          <p:nvPr/>
        </p:nvSpPr>
        <p:spPr bwMode="auto">
          <a:xfrm>
            <a:off x="1228725" y="5029200"/>
            <a:ext cx="920750" cy="360363"/>
          </a:xfrm>
          <a:custGeom>
            <a:avLst/>
            <a:gdLst>
              <a:gd name="T0" fmla="*/ 42 w 580"/>
              <a:gd name="T1" fmla="*/ 0 h 227"/>
              <a:gd name="T2" fmla="*/ 90 w 580"/>
              <a:gd name="T3" fmla="*/ 192 h 227"/>
              <a:gd name="T4" fmla="*/ 580 w 580"/>
              <a:gd name="T5" fmla="*/ 213 h 227"/>
              <a:gd name="T6" fmla="*/ 0 60000 65536"/>
              <a:gd name="T7" fmla="*/ 0 60000 65536"/>
              <a:gd name="T8" fmla="*/ 0 60000 65536"/>
              <a:gd name="T9" fmla="*/ 0 w 580"/>
              <a:gd name="T10" fmla="*/ 0 h 227"/>
              <a:gd name="T11" fmla="*/ 580 w 580"/>
              <a:gd name="T12" fmla="*/ 227 h 22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580" h="227">
                <a:moveTo>
                  <a:pt x="42" y="0"/>
                </a:moveTo>
                <a:cubicBezTo>
                  <a:pt x="21" y="78"/>
                  <a:pt x="0" y="157"/>
                  <a:pt x="90" y="192"/>
                </a:cubicBezTo>
                <a:cubicBezTo>
                  <a:pt x="180" y="227"/>
                  <a:pt x="498" y="210"/>
                  <a:pt x="580" y="213"/>
                </a:cubicBezTo>
              </a:path>
            </a:pathLst>
          </a:custGeom>
          <a:noFill/>
          <a:ln w="50800">
            <a:solidFill>
              <a:srgbClr val="FF3300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49184" name="Text Box 42"/>
          <p:cNvSpPr txBox="1">
            <a:spLocks noChangeArrowheads="1"/>
          </p:cNvSpPr>
          <p:nvPr/>
        </p:nvSpPr>
        <p:spPr bwMode="auto">
          <a:xfrm>
            <a:off x="474663" y="5141913"/>
            <a:ext cx="1327150" cy="915987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sends</a:t>
            </a:r>
            <a:br>
              <a:rPr lang="en-US" altLang="zh-CN">
                <a:solidFill>
                  <a:srgbClr val="FF3300"/>
                </a:solidFill>
                <a:ea typeface="宋体" pitchFamily="2" charset="-122"/>
              </a:rPr>
            </a:br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invalidation</a:t>
            </a:r>
            <a:br>
              <a:rPr lang="en-US" altLang="zh-CN">
                <a:solidFill>
                  <a:srgbClr val="FF3300"/>
                </a:solidFill>
                <a:ea typeface="宋体" pitchFamily="2" charset="-122"/>
              </a:rPr>
            </a:br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request</a:t>
            </a:r>
          </a:p>
        </p:txBody>
      </p:sp>
      <p:sp>
        <p:nvSpPr>
          <p:cNvPr id="49185" name="Freeform 43"/>
          <p:cNvSpPr>
            <a:spLocks/>
          </p:cNvSpPr>
          <p:nvPr/>
        </p:nvSpPr>
        <p:spPr bwMode="auto">
          <a:xfrm>
            <a:off x="5867400" y="5257800"/>
            <a:ext cx="457200" cy="914400"/>
          </a:xfrm>
          <a:custGeom>
            <a:avLst/>
            <a:gdLst>
              <a:gd name="T0" fmla="*/ 288 w 288"/>
              <a:gd name="T1" fmla="*/ 576 h 576"/>
              <a:gd name="T2" fmla="*/ 48 w 288"/>
              <a:gd name="T3" fmla="*/ 336 h 576"/>
              <a:gd name="T4" fmla="*/ 0 w 288"/>
              <a:gd name="T5" fmla="*/ 0 h 576"/>
              <a:gd name="T6" fmla="*/ 0 60000 65536"/>
              <a:gd name="T7" fmla="*/ 0 60000 65536"/>
              <a:gd name="T8" fmla="*/ 0 60000 65536"/>
              <a:gd name="T9" fmla="*/ 0 w 288"/>
              <a:gd name="T10" fmla="*/ 0 h 576"/>
              <a:gd name="T11" fmla="*/ 288 w 288"/>
              <a:gd name="T12" fmla="*/ 576 h 57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88" h="576">
                <a:moveTo>
                  <a:pt x="288" y="576"/>
                </a:moveTo>
                <a:cubicBezTo>
                  <a:pt x="192" y="504"/>
                  <a:pt x="96" y="432"/>
                  <a:pt x="48" y="336"/>
                </a:cubicBezTo>
                <a:cubicBezTo>
                  <a:pt x="0" y="240"/>
                  <a:pt x="0" y="120"/>
                  <a:pt x="0" y="0"/>
                </a:cubicBezTo>
              </a:path>
            </a:pathLst>
          </a:custGeom>
          <a:noFill/>
          <a:ln w="38100">
            <a:solidFill>
              <a:srgbClr val="996633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49186" name="Text Box 44"/>
          <p:cNvSpPr txBox="1">
            <a:spLocks noChangeArrowheads="1"/>
          </p:cNvSpPr>
          <p:nvPr/>
        </p:nvSpPr>
        <p:spPr bwMode="auto">
          <a:xfrm>
            <a:off x="6308725" y="6056313"/>
            <a:ext cx="1149350" cy="64135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996633"/>
                </a:solidFill>
                <a:ea typeface="宋体" pitchFamily="2" charset="-122"/>
              </a:rPr>
              <a:t>inter-core</a:t>
            </a:r>
            <a:br>
              <a:rPr lang="en-US" altLang="zh-CN">
                <a:solidFill>
                  <a:srgbClr val="996633"/>
                </a:solidFill>
                <a:ea typeface="宋体" pitchFamily="2" charset="-122"/>
              </a:rPr>
            </a:br>
            <a:r>
              <a:rPr lang="en-US" altLang="zh-CN">
                <a:solidFill>
                  <a:srgbClr val="996633"/>
                </a:solidFill>
                <a:ea typeface="宋体" pitchFamily="2" charset="-122"/>
              </a:rPr>
              <a:t>bus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CC8C07C9-4FCF-4A91-AA17-D717DB125DC5}" type="slidenum">
              <a:rPr lang="en-US" altLang="zh-CN">
                <a:ea typeface="宋体" pitchFamily="2" charset="-122"/>
              </a:rPr>
              <a:pPr/>
              <a:t>45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50179" name="Rectangle 2"/>
          <p:cNvSpPr>
            <a:spLocks noChangeArrowheads="1"/>
          </p:cNvSpPr>
          <p:nvPr/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zh-CN" sz="4400">
                <a:solidFill>
                  <a:schemeClr val="tx2"/>
                </a:solidFill>
                <a:ea typeface="宋体" pitchFamily="2" charset="-122"/>
              </a:rPr>
              <a:t>The cache coherence problem</a:t>
            </a:r>
          </a:p>
        </p:txBody>
      </p:sp>
      <p:sp>
        <p:nvSpPr>
          <p:cNvPr id="50180" name="Rectangle 3"/>
          <p:cNvSpPr>
            <a:spLocks noChangeArrowheads="1"/>
          </p:cNvSpPr>
          <p:nvPr/>
        </p:nvSpPr>
        <p:spPr bwMode="auto">
          <a:xfrm>
            <a:off x="76200" y="1143000"/>
            <a:ext cx="8991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CN" sz="3200">
                <a:ea typeface="宋体" pitchFamily="2" charset="-122"/>
              </a:rPr>
              <a:t>   After invalidation:</a:t>
            </a:r>
          </a:p>
        </p:txBody>
      </p:sp>
      <p:grpSp>
        <p:nvGrpSpPr>
          <p:cNvPr id="50181" name="Group 4"/>
          <p:cNvGrpSpPr>
            <a:grpSpLocks/>
          </p:cNvGrpSpPr>
          <p:nvPr/>
        </p:nvGrpSpPr>
        <p:grpSpPr bwMode="auto">
          <a:xfrm>
            <a:off x="838200" y="2133600"/>
            <a:ext cx="1295400" cy="1295400"/>
            <a:chOff x="768" y="1440"/>
            <a:chExt cx="816" cy="816"/>
          </a:xfrm>
        </p:grpSpPr>
        <p:sp>
          <p:nvSpPr>
            <p:cNvPr id="50208" name="Oval 5"/>
            <p:cNvSpPr>
              <a:spLocks noChangeArrowheads="1"/>
            </p:cNvSpPr>
            <p:nvPr/>
          </p:nvSpPr>
          <p:spPr bwMode="auto">
            <a:xfrm>
              <a:off x="768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50209" name="Text Box 6"/>
            <p:cNvSpPr txBox="1">
              <a:spLocks noChangeArrowheads="1"/>
            </p:cNvSpPr>
            <p:nvPr/>
          </p:nvSpPr>
          <p:spPr bwMode="auto">
            <a:xfrm>
              <a:off x="898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1</a:t>
              </a:r>
            </a:p>
          </p:txBody>
        </p:sp>
      </p:grpSp>
      <p:grpSp>
        <p:nvGrpSpPr>
          <p:cNvPr id="50182" name="Group 7"/>
          <p:cNvGrpSpPr>
            <a:grpSpLocks/>
          </p:cNvGrpSpPr>
          <p:nvPr/>
        </p:nvGrpSpPr>
        <p:grpSpPr bwMode="auto">
          <a:xfrm>
            <a:off x="2743200" y="2133600"/>
            <a:ext cx="1295400" cy="1295400"/>
            <a:chOff x="1824" y="1440"/>
            <a:chExt cx="816" cy="816"/>
          </a:xfrm>
        </p:grpSpPr>
        <p:sp>
          <p:nvSpPr>
            <p:cNvPr id="50206" name="Oval 8"/>
            <p:cNvSpPr>
              <a:spLocks noChangeArrowheads="1"/>
            </p:cNvSpPr>
            <p:nvPr/>
          </p:nvSpPr>
          <p:spPr bwMode="auto">
            <a:xfrm>
              <a:off x="1824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50207" name="Text Box 9"/>
            <p:cNvSpPr txBox="1">
              <a:spLocks noChangeArrowheads="1"/>
            </p:cNvSpPr>
            <p:nvPr/>
          </p:nvSpPr>
          <p:spPr bwMode="auto">
            <a:xfrm>
              <a:off x="1954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2</a:t>
              </a:r>
            </a:p>
          </p:txBody>
        </p:sp>
      </p:grpSp>
      <p:grpSp>
        <p:nvGrpSpPr>
          <p:cNvPr id="50183" name="Group 10"/>
          <p:cNvGrpSpPr>
            <a:grpSpLocks/>
          </p:cNvGrpSpPr>
          <p:nvPr/>
        </p:nvGrpSpPr>
        <p:grpSpPr bwMode="auto">
          <a:xfrm>
            <a:off x="4648200" y="2133600"/>
            <a:ext cx="1295400" cy="1295400"/>
            <a:chOff x="2880" y="1440"/>
            <a:chExt cx="816" cy="816"/>
          </a:xfrm>
        </p:grpSpPr>
        <p:sp>
          <p:nvSpPr>
            <p:cNvPr id="50204" name="Oval 11"/>
            <p:cNvSpPr>
              <a:spLocks noChangeArrowheads="1"/>
            </p:cNvSpPr>
            <p:nvPr/>
          </p:nvSpPr>
          <p:spPr bwMode="auto">
            <a:xfrm>
              <a:off x="2880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50205" name="Text Box 12"/>
            <p:cNvSpPr txBox="1">
              <a:spLocks noChangeArrowheads="1"/>
            </p:cNvSpPr>
            <p:nvPr/>
          </p:nvSpPr>
          <p:spPr bwMode="auto">
            <a:xfrm>
              <a:off x="3010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3</a:t>
              </a:r>
            </a:p>
          </p:txBody>
        </p:sp>
      </p:grpSp>
      <p:grpSp>
        <p:nvGrpSpPr>
          <p:cNvPr id="50184" name="Group 13"/>
          <p:cNvGrpSpPr>
            <a:grpSpLocks/>
          </p:cNvGrpSpPr>
          <p:nvPr/>
        </p:nvGrpSpPr>
        <p:grpSpPr bwMode="auto">
          <a:xfrm>
            <a:off x="6553200" y="2133600"/>
            <a:ext cx="1295400" cy="1295400"/>
            <a:chOff x="3936" y="1440"/>
            <a:chExt cx="816" cy="816"/>
          </a:xfrm>
        </p:grpSpPr>
        <p:sp>
          <p:nvSpPr>
            <p:cNvPr id="50202" name="Oval 14"/>
            <p:cNvSpPr>
              <a:spLocks noChangeArrowheads="1"/>
            </p:cNvSpPr>
            <p:nvPr/>
          </p:nvSpPr>
          <p:spPr bwMode="auto">
            <a:xfrm>
              <a:off x="3936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50203" name="Text Box 15"/>
            <p:cNvSpPr txBox="1">
              <a:spLocks noChangeArrowheads="1"/>
            </p:cNvSpPr>
            <p:nvPr/>
          </p:nvSpPr>
          <p:spPr bwMode="auto">
            <a:xfrm>
              <a:off x="4066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4</a:t>
              </a:r>
            </a:p>
          </p:txBody>
        </p:sp>
      </p:grpSp>
      <p:sp>
        <p:nvSpPr>
          <p:cNvPr id="50185" name="Text Box 16"/>
          <p:cNvSpPr txBox="1">
            <a:spLocks noChangeArrowheads="1"/>
          </p:cNvSpPr>
          <p:nvPr/>
        </p:nvSpPr>
        <p:spPr bwMode="auto">
          <a:xfrm>
            <a:off x="6858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x=21660</a:t>
            </a:r>
          </a:p>
        </p:txBody>
      </p:sp>
      <p:sp>
        <p:nvSpPr>
          <p:cNvPr id="50186" name="Text Box 17"/>
          <p:cNvSpPr txBox="1">
            <a:spLocks noChangeArrowheads="1"/>
          </p:cNvSpPr>
          <p:nvPr/>
        </p:nvSpPr>
        <p:spPr bwMode="auto">
          <a:xfrm>
            <a:off x="25908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50187" name="Text Box 18"/>
          <p:cNvSpPr txBox="1">
            <a:spLocks noChangeArrowheads="1"/>
          </p:cNvSpPr>
          <p:nvPr/>
        </p:nvSpPr>
        <p:spPr bwMode="auto">
          <a:xfrm>
            <a:off x="45720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50188" name="Text Box 19"/>
          <p:cNvSpPr txBox="1">
            <a:spLocks noChangeArrowheads="1"/>
          </p:cNvSpPr>
          <p:nvPr/>
        </p:nvSpPr>
        <p:spPr bwMode="auto">
          <a:xfrm>
            <a:off x="64770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50189" name="Text Box 20"/>
          <p:cNvSpPr txBox="1">
            <a:spLocks noChangeArrowheads="1"/>
          </p:cNvSpPr>
          <p:nvPr/>
        </p:nvSpPr>
        <p:spPr bwMode="auto">
          <a:xfrm>
            <a:off x="1752600" y="5638800"/>
            <a:ext cx="2225675" cy="94138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endParaRPr lang="en-US" altLang="zh-CN">
              <a:ea typeface="宋体" pitchFamily="2" charset="-122"/>
            </a:endParaRPr>
          </a:p>
          <a:p>
            <a:pPr algn="ctr"/>
            <a:r>
              <a:rPr lang="en-US" altLang="zh-CN">
                <a:ea typeface="宋体" pitchFamily="2" charset="-122"/>
              </a:rPr>
              <a:t>Main memory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x=21660</a:t>
            </a:r>
          </a:p>
        </p:txBody>
      </p:sp>
      <p:sp>
        <p:nvSpPr>
          <p:cNvPr id="50190" name="Line 21"/>
          <p:cNvSpPr>
            <a:spLocks noChangeShapeType="1"/>
          </p:cNvSpPr>
          <p:nvPr/>
        </p:nvSpPr>
        <p:spPr bwMode="auto">
          <a:xfrm>
            <a:off x="14478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191" name="Line 22"/>
          <p:cNvSpPr>
            <a:spLocks noChangeShapeType="1"/>
          </p:cNvSpPr>
          <p:nvPr/>
        </p:nvSpPr>
        <p:spPr bwMode="auto">
          <a:xfrm>
            <a:off x="33528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192" name="Line 23"/>
          <p:cNvSpPr>
            <a:spLocks noChangeShapeType="1"/>
          </p:cNvSpPr>
          <p:nvPr/>
        </p:nvSpPr>
        <p:spPr bwMode="auto">
          <a:xfrm>
            <a:off x="53340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193" name="Line 24"/>
          <p:cNvSpPr>
            <a:spLocks noChangeShapeType="1"/>
          </p:cNvSpPr>
          <p:nvPr/>
        </p:nvSpPr>
        <p:spPr bwMode="auto">
          <a:xfrm>
            <a:off x="72390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194" name="Line 25"/>
          <p:cNvSpPr>
            <a:spLocks noChangeShapeType="1"/>
          </p:cNvSpPr>
          <p:nvPr/>
        </p:nvSpPr>
        <p:spPr bwMode="auto">
          <a:xfrm>
            <a:off x="1524000" y="5257800"/>
            <a:ext cx="6096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195" name="Line 26"/>
          <p:cNvSpPr>
            <a:spLocks noChangeShapeType="1"/>
          </p:cNvSpPr>
          <p:nvPr/>
        </p:nvSpPr>
        <p:spPr bwMode="auto">
          <a:xfrm flipV="1">
            <a:off x="1524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196" name="Line 27"/>
          <p:cNvSpPr>
            <a:spLocks noChangeShapeType="1"/>
          </p:cNvSpPr>
          <p:nvPr/>
        </p:nvSpPr>
        <p:spPr bwMode="auto">
          <a:xfrm flipV="1">
            <a:off x="7620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197" name="Line 28"/>
          <p:cNvSpPr>
            <a:spLocks noChangeShapeType="1"/>
          </p:cNvSpPr>
          <p:nvPr/>
        </p:nvSpPr>
        <p:spPr bwMode="auto">
          <a:xfrm>
            <a:off x="33528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198" name="Line 29"/>
          <p:cNvSpPr>
            <a:spLocks noChangeShapeType="1"/>
          </p:cNvSpPr>
          <p:nvPr/>
        </p:nvSpPr>
        <p:spPr bwMode="auto">
          <a:xfrm>
            <a:off x="5334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199" name="Line 30"/>
          <p:cNvSpPr>
            <a:spLocks noChangeShapeType="1"/>
          </p:cNvSpPr>
          <p:nvPr/>
        </p:nvSpPr>
        <p:spPr bwMode="auto">
          <a:xfrm>
            <a:off x="2743200" y="5257800"/>
            <a:ext cx="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200" name="Rectangle 31"/>
          <p:cNvSpPr>
            <a:spLocks noChangeArrowheads="1"/>
          </p:cNvSpPr>
          <p:nvPr/>
        </p:nvSpPr>
        <p:spPr bwMode="auto">
          <a:xfrm>
            <a:off x="457200" y="1905000"/>
            <a:ext cx="7848600" cy="3505200"/>
          </a:xfrm>
          <a:prstGeom prst="rect">
            <a:avLst/>
          </a:prstGeom>
          <a:noFill/>
          <a:ln w="25400">
            <a:solidFill>
              <a:srgbClr val="008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50201" name="Text Box 32"/>
          <p:cNvSpPr txBox="1">
            <a:spLocks noChangeArrowheads="1"/>
          </p:cNvSpPr>
          <p:nvPr/>
        </p:nvSpPr>
        <p:spPr bwMode="auto">
          <a:xfrm>
            <a:off x="6248400" y="5486400"/>
            <a:ext cx="2000250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solidFill>
                  <a:srgbClr val="008000"/>
                </a:solidFill>
                <a:ea typeface="宋体" pitchFamily="2" charset="-122"/>
              </a:rPr>
              <a:t>multi-core chip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A242923A-246C-410D-A764-5BB437D76369}" type="slidenum">
              <a:rPr lang="en-US" altLang="zh-CN">
                <a:ea typeface="宋体" pitchFamily="2" charset="-122"/>
              </a:rPr>
              <a:pPr/>
              <a:t>46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51203" name="Rectangle 4"/>
          <p:cNvSpPr>
            <a:spLocks noChangeArrowheads="1"/>
          </p:cNvSpPr>
          <p:nvPr/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zh-CN" sz="4400">
                <a:solidFill>
                  <a:schemeClr val="tx2"/>
                </a:solidFill>
                <a:ea typeface="宋体" pitchFamily="2" charset="-122"/>
              </a:rPr>
              <a:t>The cache coherence problem</a:t>
            </a:r>
          </a:p>
        </p:txBody>
      </p:sp>
      <p:sp>
        <p:nvSpPr>
          <p:cNvPr id="51204" name="Rectangle 5"/>
          <p:cNvSpPr>
            <a:spLocks noChangeArrowheads="1"/>
          </p:cNvSpPr>
          <p:nvPr/>
        </p:nvSpPr>
        <p:spPr bwMode="auto">
          <a:xfrm>
            <a:off x="76200" y="1143000"/>
            <a:ext cx="8991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CN" sz="2800">
                <a:ea typeface="宋体" pitchFamily="2" charset="-122"/>
              </a:rPr>
              <a:t>Core 2 reads x. Cache misses,</a:t>
            </a:r>
            <a:r>
              <a:rPr lang="en-US" altLang="zh-CN" sz="2000">
                <a:ea typeface="宋体" pitchFamily="2" charset="-122"/>
              </a:rPr>
              <a:t> </a:t>
            </a:r>
            <a:r>
              <a:rPr lang="en-US" altLang="zh-CN" sz="2800">
                <a:ea typeface="宋体" pitchFamily="2" charset="-122"/>
              </a:rPr>
              <a:t>and loads the new copy.</a:t>
            </a:r>
          </a:p>
        </p:txBody>
      </p:sp>
      <p:grpSp>
        <p:nvGrpSpPr>
          <p:cNvPr id="51205" name="Group 6"/>
          <p:cNvGrpSpPr>
            <a:grpSpLocks/>
          </p:cNvGrpSpPr>
          <p:nvPr/>
        </p:nvGrpSpPr>
        <p:grpSpPr bwMode="auto">
          <a:xfrm>
            <a:off x="838200" y="2133600"/>
            <a:ext cx="1295400" cy="1295400"/>
            <a:chOff x="768" y="1440"/>
            <a:chExt cx="816" cy="816"/>
          </a:xfrm>
        </p:grpSpPr>
        <p:sp>
          <p:nvSpPr>
            <p:cNvPr id="51232" name="Oval 7"/>
            <p:cNvSpPr>
              <a:spLocks noChangeArrowheads="1"/>
            </p:cNvSpPr>
            <p:nvPr/>
          </p:nvSpPr>
          <p:spPr bwMode="auto">
            <a:xfrm>
              <a:off x="768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51233" name="Text Box 8"/>
            <p:cNvSpPr txBox="1">
              <a:spLocks noChangeArrowheads="1"/>
            </p:cNvSpPr>
            <p:nvPr/>
          </p:nvSpPr>
          <p:spPr bwMode="auto">
            <a:xfrm>
              <a:off x="898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1</a:t>
              </a:r>
            </a:p>
          </p:txBody>
        </p:sp>
      </p:grpSp>
      <p:grpSp>
        <p:nvGrpSpPr>
          <p:cNvPr id="51206" name="Group 9"/>
          <p:cNvGrpSpPr>
            <a:grpSpLocks/>
          </p:cNvGrpSpPr>
          <p:nvPr/>
        </p:nvGrpSpPr>
        <p:grpSpPr bwMode="auto">
          <a:xfrm>
            <a:off x="2743200" y="2133600"/>
            <a:ext cx="1295400" cy="1295400"/>
            <a:chOff x="1824" y="1440"/>
            <a:chExt cx="816" cy="816"/>
          </a:xfrm>
        </p:grpSpPr>
        <p:sp>
          <p:nvSpPr>
            <p:cNvPr id="51230" name="Oval 10"/>
            <p:cNvSpPr>
              <a:spLocks noChangeArrowheads="1"/>
            </p:cNvSpPr>
            <p:nvPr/>
          </p:nvSpPr>
          <p:spPr bwMode="auto">
            <a:xfrm>
              <a:off x="1824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51231" name="Text Box 11"/>
            <p:cNvSpPr txBox="1">
              <a:spLocks noChangeArrowheads="1"/>
            </p:cNvSpPr>
            <p:nvPr/>
          </p:nvSpPr>
          <p:spPr bwMode="auto">
            <a:xfrm>
              <a:off x="1954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2</a:t>
              </a:r>
            </a:p>
          </p:txBody>
        </p:sp>
      </p:grpSp>
      <p:grpSp>
        <p:nvGrpSpPr>
          <p:cNvPr id="51207" name="Group 12"/>
          <p:cNvGrpSpPr>
            <a:grpSpLocks/>
          </p:cNvGrpSpPr>
          <p:nvPr/>
        </p:nvGrpSpPr>
        <p:grpSpPr bwMode="auto">
          <a:xfrm>
            <a:off x="4648200" y="2133600"/>
            <a:ext cx="1295400" cy="1295400"/>
            <a:chOff x="2880" y="1440"/>
            <a:chExt cx="816" cy="816"/>
          </a:xfrm>
        </p:grpSpPr>
        <p:sp>
          <p:nvSpPr>
            <p:cNvPr id="51228" name="Oval 13"/>
            <p:cNvSpPr>
              <a:spLocks noChangeArrowheads="1"/>
            </p:cNvSpPr>
            <p:nvPr/>
          </p:nvSpPr>
          <p:spPr bwMode="auto">
            <a:xfrm>
              <a:off x="2880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51229" name="Text Box 14"/>
            <p:cNvSpPr txBox="1">
              <a:spLocks noChangeArrowheads="1"/>
            </p:cNvSpPr>
            <p:nvPr/>
          </p:nvSpPr>
          <p:spPr bwMode="auto">
            <a:xfrm>
              <a:off x="3010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3</a:t>
              </a:r>
            </a:p>
          </p:txBody>
        </p:sp>
      </p:grpSp>
      <p:grpSp>
        <p:nvGrpSpPr>
          <p:cNvPr id="51208" name="Group 15"/>
          <p:cNvGrpSpPr>
            <a:grpSpLocks/>
          </p:cNvGrpSpPr>
          <p:nvPr/>
        </p:nvGrpSpPr>
        <p:grpSpPr bwMode="auto">
          <a:xfrm>
            <a:off x="6553200" y="2133600"/>
            <a:ext cx="1295400" cy="1295400"/>
            <a:chOff x="3936" y="1440"/>
            <a:chExt cx="816" cy="816"/>
          </a:xfrm>
        </p:grpSpPr>
        <p:sp>
          <p:nvSpPr>
            <p:cNvPr id="51226" name="Oval 16"/>
            <p:cNvSpPr>
              <a:spLocks noChangeArrowheads="1"/>
            </p:cNvSpPr>
            <p:nvPr/>
          </p:nvSpPr>
          <p:spPr bwMode="auto">
            <a:xfrm>
              <a:off x="3936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51227" name="Text Box 17"/>
            <p:cNvSpPr txBox="1">
              <a:spLocks noChangeArrowheads="1"/>
            </p:cNvSpPr>
            <p:nvPr/>
          </p:nvSpPr>
          <p:spPr bwMode="auto">
            <a:xfrm>
              <a:off x="4066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4</a:t>
              </a:r>
            </a:p>
          </p:txBody>
        </p:sp>
      </p:grpSp>
      <p:sp>
        <p:nvSpPr>
          <p:cNvPr id="51209" name="Text Box 18"/>
          <p:cNvSpPr txBox="1">
            <a:spLocks noChangeArrowheads="1"/>
          </p:cNvSpPr>
          <p:nvPr/>
        </p:nvSpPr>
        <p:spPr bwMode="auto">
          <a:xfrm>
            <a:off x="6858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x=21660</a:t>
            </a:r>
          </a:p>
        </p:txBody>
      </p:sp>
      <p:sp>
        <p:nvSpPr>
          <p:cNvPr id="51210" name="Text Box 19"/>
          <p:cNvSpPr txBox="1">
            <a:spLocks noChangeArrowheads="1"/>
          </p:cNvSpPr>
          <p:nvPr/>
        </p:nvSpPr>
        <p:spPr bwMode="auto">
          <a:xfrm>
            <a:off x="25908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x=21660</a:t>
            </a:r>
            <a:endParaRPr lang="en-US" altLang="zh-CN">
              <a:ea typeface="宋体" pitchFamily="2" charset="-122"/>
            </a:endParaRPr>
          </a:p>
        </p:txBody>
      </p:sp>
      <p:sp>
        <p:nvSpPr>
          <p:cNvPr id="51211" name="Text Box 20"/>
          <p:cNvSpPr txBox="1">
            <a:spLocks noChangeArrowheads="1"/>
          </p:cNvSpPr>
          <p:nvPr/>
        </p:nvSpPr>
        <p:spPr bwMode="auto">
          <a:xfrm>
            <a:off x="45720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51212" name="Text Box 21"/>
          <p:cNvSpPr txBox="1">
            <a:spLocks noChangeArrowheads="1"/>
          </p:cNvSpPr>
          <p:nvPr/>
        </p:nvSpPr>
        <p:spPr bwMode="auto">
          <a:xfrm>
            <a:off x="64770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51213" name="Text Box 22"/>
          <p:cNvSpPr txBox="1">
            <a:spLocks noChangeArrowheads="1"/>
          </p:cNvSpPr>
          <p:nvPr/>
        </p:nvSpPr>
        <p:spPr bwMode="auto">
          <a:xfrm>
            <a:off x="1752600" y="5638800"/>
            <a:ext cx="2225675" cy="94138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endParaRPr lang="en-US" altLang="zh-CN">
              <a:ea typeface="宋体" pitchFamily="2" charset="-122"/>
            </a:endParaRPr>
          </a:p>
          <a:p>
            <a:pPr algn="ctr"/>
            <a:r>
              <a:rPr lang="en-US" altLang="zh-CN">
                <a:ea typeface="宋体" pitchFamily="2" charset="-122"/>
              </a:rPr>
              <a:t>Main memory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x=21660</a:t>
            </a:r>
          </a:p>
        </p:txBody>
      </p:sp>
      <p:sp>
        <p:nvSpPr>
          <p:cNvPr id="51214" name="Line 23"/>
          <p:cNvSpPr>
            <a:spLocks noChangeShapeType="1"/>
          </p:cNvSpPr>
          <p:nvPr/>
        </p:nvSpPr>
        <p:spPr bwMode="auto">
          <a:xfrm>
            <a:off x="14478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215" name="Line 24"/>
          <p:cNvSpPr>
            <a:spLocks noChangeShapeType="1"/>
          </p:cNvSpPr>
          <p:nvPr/>
        </p:nvSpPr>
        <p:spPr bwMode="auto">
          <a:xfrm>
            <a:off x="33528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216" name="Line 25"/>
          <p:cNvSpPr>
            <a:spLocks noChangeShapeType="1"/>
          </p:cNvSpPr>
          <p:nvPr/>
        </p:nvSpPr>
        <p:spPr bwMode="auto">
          <a:xfrm>
            <a:off x="53340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217" name="Line 26"/>
          <p:cNvSpPr>
            <a:spLocks noChangeShapeType="1"/>
          </p:cNvSpPr>
          <p:nvPr/>
        </p:nvSpPr>
        <p:spPr bwMode="auto">
          <a:xfrm>
            <a:off x="72390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218" name="Line 27"/>
          <p:cNvSpPr>
            <a:spLocks noChangeShapeType="1"/>
          </p:cNvSpPr>
          <p:nvPr/>
        </p:nvSpPr>
        <p:spPr bwMode="auto">
          <a:xfrm>
            <a:off x="1524000" y="5257800"/>
            <a:ext cx="6096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219" name="Line 28"/>
          <p:cNvSpPr>
            <a:spLocks noChangeShapeType="1"/>
          </p:cNvSpPr>
          <p:nvPr/>
        </p:nvSpPr>
        <p:spPr bwMode="auto">
          <a:xfrm flipV="1">
            <a:off x="1524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220" name="Line 29"/>
          <p:cNvSpPr>
            <a:spLocks noChangeShapeType="1"/>
          </p:cNvSpPr>
          <p:nvPr/>
        </p:nvSpPr>
        <p:spPr bwMode="auto">
          <a:xfrm flipV="1">
            <a:off x="7620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221" name="Line 30"/>
          <p:cNvSpPr>
            <a:spLocks noChangeShapeType="1"/>
          </p:cNvSpPr>
          <p:nvPr/>
        </p:nvSpPr>
        <p:spPr bwMode="auto">
          <a:xfrm>
            <a:off x="33528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222" name="Line 31"/>
          <p:cNvSpPr>
            <a:spLocks noChangeShapeType="1"/>
          </p:cNvSpPr>
          <p:nvPr/>
        </p:nvSpPr>
        <p:spPr bwMode="auto">
          <a:xfrm>
            <a:off x="5334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223" name="Line 32"/>
          <p:cNvSpPr>
            <a:spLocks noChangeShapeType="1"/>
          </p:cNvSpPr>
          <p:nvPr/>
        </p:nvSpPr>
        <p:spPr bwMode="auto">
          <a:xfrm>
            <a:off x="2743200" y="5257800"/>
            <a:ext cx="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224" name="Rectangle 33"/>
          <p:cNvSpPr>
            <a:spLocks noChangeArrowheads="1"/>
          </p:cNvSpPr>
          <p:nvPr/>
        </p:nvSpPr>
        <p:spPr bwMode="auto">
          <a:xfrm>
            <a:off x="457200" y="1905000"/>
            <a:ext cx="7848600" cy="3505200"/>
          </a:xfrm>
          <a:prstGeom prst="rect">
            <a:avLst/>
          </a:prstGeom>
          <a:noFill/>
          <a:ln w="25400">
            <a:solidFill>
              <a:srgbClr val="008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51225" name="Text Box 34"/>
          <p:cNvSpPr txBox="1">
            <a:spLocks noChangeArrowheads="1"/>
          </p:cNvSpPr>
          <p:nvPr/>
        </p:nvSpPr>
        <p:spPr bwMode="auto">
          <a:xfrm>
            <a:off x="6248400" y="5486400"/>
            <a:ext cx="2000250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solidFill>
                  <a:srgbClr val="008000"/>
                </a:solidFill>
                <a:ea typeface="宋体" pitchFamily="2" charset="-122"/>
              </a:rPr>
              <a:t>multi-core chip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0DB8912A-A8FF-4D9C-B730-80849A3109D6}" type="slidenum">
              <a:rPr lang="en-US" altLang="zh-CN">
                <a:ea typeface="宋体" pitchFamily="2" charset="-122"/>
              </a:rPr>
              <a:pPr/>
              <a:t>47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52227" name="Rectangle 2"/>
          <p:cNvSpPr>
            <a:spLocks noChangeArrowheads="1"/>
          </p:cNvSpPr>
          <p:nvPr/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zh-CN" sz="3600">
                <a:solidFill>
                  <a:schemeClr val="tx2"/>
                </a:solidFill>
                <a:ea typeface="宋体" pitchFamily="2" charset="-122"/>
              </a:rPr>
              <a:t>Alternative to invalidate protocol: update protocol</a:t>
            </a:r>
            <a:endParaRPr lang="en-US" altLang="zh-CN" sz="4400">
              <a:solidFill>
                <a:schemeClr val="tx2"/>
              </a:solidFill>
              <a:ea typeface="宋体" pitchFamily="2" charset="-122"/>
            </a:endParaRPr>
          </a:p>
        </p:txBody>
      </p:sp>
      <p:sp>
        <p:nvSpPr>
          <p:cNvPr id="52228" name="Rectangle 3"/>
          <p:cNvSpPr>
            <a:spLocks noChangeArrowheads="1"/>
          </p:cNvSpPr>
          <p:nvPr/>
        </p:nvSpPr>
        <p:spPr bwMode="auto">
          <a:xfrm>
            <a:off x="381000" y="11430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CN" sz="3200">
                <a:ea typeface="宋体" pitchFamily="2" charset="-122"/>
              </a:rPr>
              <a:t>Core 1 writes x=21660:</a:t>
            </a:r>
          </a:p>
        </p:txBody>
      </p:sp>
      <p:grpSp>
        <p:nvGrpSpPr>
          <p:cNvPr id="52229" name="Group 4"/>
          <p:cNvGrpSpPr>
            <a:grpSpLocks/>
          </p:cNvGrpSpPr>
          <p:nvPr/>
        </p:nvGrpSpPr>
        <p:grpSpPr bwMode="auto">
          <a:xfrm>
            <a:off x="838200" y="2133600"/>
            <a:ext cx="1295400" cy="1295400"/>
            <a:chOff x="768" y="1440"/>
            <a:chExt cx="816" cy="816"/>
          </a:xfrm>
        </p:grpSpPr>
        <p:sp>
          <p:nvSpPr>
            <p:cNvPr id="52263" name="Oval 5"/>
            <p:cNvSpPr>
              <a:spLocks noChangeArrowheads="1"/>
            </p:cNvSpPr>
            <p:nvPr/>
          </p:nvSpPr>
          <p:spPr bwMode="auto">
            <a:xfrm>
              <a:off x="768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52264" name="Text Box 6"/>
            <p:cNvSpPr txBox="1">
              <a:spLocks noChangeArrowheads="1"/>
            </p:cNvSpPr>
            <p:nvPr/>
          </p:nvSpPr>
          <p:spPr bwMode="auto">
            <a:xfrm>
              <a:off x="898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1</a:t>
              </a:r>
            </a:p>
          </p:txBody>
        </p:sp>
      </p:grpSp>
      <p:grpSp>
        <p:nvGrpSpPr>
          <p:cNvPr id="52230" name="Group 7"/>
          <p:cNvGrpSpPr>
            <a:grpSpLocks/>
          </p:cNvGrpSpPr>
          <p:nvPr/>
        </p:nvGrpSpPr>
        <p:grpSpPr bwMode="auto">
          <a:xfrm>
            <a:off x="2743200" y="2133600"/>
            <a:ext cx="1295400" cy="1295400"/>
            <a:chOff x="1824" y="1440"/>
            <a:chExt cx="816" cy="816"/>
          </a:xfrm>
        </p:grpSpPr>
        <p:sp>
          <p:nvSpPr>
            <p:cNvPr id="52261" name="Oval 8"/>
            <p:cNvSpPr>
              <a:spLocks noChangeArrowheads="1"/>
            </p:cNvSpPr>
            <p:nvPr/>
          </p:nvSpPr>
          <p:spPr bwMode="auto">
            <a:xfrm>
              <a:off x="1824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52262" name="Text Box 9"/>
            <p:cNvSpPr txBox="1">
              <a:spLocks noChangeArrowheads="1"/>
            </p:cNvSpPr>
            <p:nvPr/>
          </p:nvSpPr>
          <p:spPr bwMode="auto">
            <a:xfrm>
              <a:off x="1954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2</a:t>
              </a:r>
            </a:p>
          </p:txBody>
        </p:sp>
      </p:grpSp>
      <p:grpSp>
        <p:nvGrpSpPr>
          <p:cNvPr id="52231" name="Group 10"/>
          <p:cNvGrpSpPr>
            <a:grpSpLocks/>
          </p:cNvGrpSpPr>
          <p:nvPr/>
        </p:nvGrpSpPr>
        <p:grpSpPr bwMode="auto">
          <a:xfrm>
            <a:off x="4648200" y="2133600"/>
            <a:ext cx="1295400" cy="1295400"/>
            <a:chOff x="2880" y="1440"/>
            <a:chExt cx="816" cy="816"/>
          </a:xfrm>
        </p:grpSpPr>
        <p:sp>
          <p:nvSpPr>
            <p:cNvPr id="52259" name="Oval 11"/>
            <p:cNvSpPr>
              <a:spLocks noChangeArrowheads="1"/>
            </p:cNvSpPr>
            <p:nvPr/>
          </p:nvSpPr>
          <p:spPr bwMode="auto">
            <a:xfrm>
              <a:off x="2880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52260" name="Text Box 12"/>
            <p:cNvSpPr txBox="1">
              <a:spLocks noChangeArrowheads="1"/>
            </p:cNvSpPr>
            <p:nvPr/>
          </p:nvSpPr>
          <p:spPr bwMode="auto">
            <a:xfrm>
              <a:off x="3010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3</a:t>
              </a:r>
            </a:p>
          </p:txBody>
        </p:sp>
      </p:grpSp>
      <p:grpSp>
        <p:nvGrpSpPr>
          <p:cNvPr id="52232" name="Group 13"/>
          <p:cNvGrpSpPr>
            <a:grpSpLocks/>
          </p:cNvGrpSpPr>
          <p:nvPr/>
        </p:nvGrpSpPr>
        <p:grpSpPr bwMode="auto">
          <a:xfrm>
            <a:off x="6553200" y="2133600"/>
            <a:ext cx="1295400" cy="1295400"/>
            <a:chOff x="3936" y="1440"/>
            <a:chExt cx="816" cy="816"/>
          </a:xfrm>
        </p:grpSpPr>
        <p:sp>
          <p:nvSpPr>
            <p:cNvPr id="52257" name="Oval 14"/>
            <p:cNvSpPr>
              <a:spLocks noChangeArrowheads="1"/>
            </p:cNvSpPr>
            <p:nvPr/>
          </p:nvSpPr>
          <p:spPr bwMode="auto">
            <a:xfrm>
              <a:off x="3936" y="1440"/>
              <a:ext cx="816" cy="81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52258" name="Text Box 15"/>
            <p:cNvSpPr txBox="1">
              <a:spLocks noChangeArrowheads="1"/>
            </p:cNvSpPr>
            <p:nvPr/>
          </p:nvSpPr>
          <p:spPr bwMode="auto">
            <a:xfrm>
              <a:off x="4066" y="1726"/>
              <a:ext cx="548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 4</a:t>
              </a:r>
            </a:p>
          </p:txBody>
        </p:sp>
      </p:grpSp>
      <p:sp>
        <p:nvSpPr>
          <p:cNvPr id="52233" name="Text Box 16"/>
          <p:cNvSpPr txBox="1">
            <a:spLocks noChangeArrowheads="1"/>
          </p:cNvSpPr>
          <p:nvPr/>
        </p:nvSpPr>
        <p:spPr bwMode="auto">
          <a:xfrm>
            <a:off x="6858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x=21660</a:t>
            </a:r>
          </a:p>
        </p:txBody>
      </p:sp>
      <p:sp>
        <p:nvSpPr>
          <p:cNvPr id="52234" name="Text Box 17"/>
          <p:cNvSpPr txBox="1">
            <a:spLocks noChangeArrowheads="1"/>
          </p:cNvSpPr>
          <p:nvPr/>
        </p:nvSpPr>
        <p:spPr bwMode="auto">
          <a:xfrm>
            <a:off x="25908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</a:t>
            </a:r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21660</a:t>
            </a:r>
            <a:endParaRPr lang="en-US" altLang="zh-CN">
              <a:solidFill>
                <a:srgbClr val="0000FF"/>
              </a:solidFill>
              <a:ea typeface="宋体" pitchFamily="2" charset="-122"/>
            </a:endParaRPr>
          </a:p>
        </p:txBody>
      </p:sp>
      <p:sp>
        <p:nvSpPr>
          <p:cNvPr id="52235" name="Text Box 18"/>
          <p:cNvSpPr txBox="1">
            <a:spLocks noChangeArrowheads="1"/>
          </p:cNvSpPr>
          <p:nvPr/>
        </p:nvSpPr>
        <p:spPr bwMode="auto">
          <a:xfrm>
            <a:off x="45720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52236" name="Text Box 19"/>
          <p:cNvSpPr txBox="1">
            <a:spLocks noChangeArrowheads="1"/>
          </p:cNvSpPr>
          <p:nvPr/>
        </p:nvSpPr>
        <p:spPr bwMode="auto">
          <a:xfrm>
            <a:off x="6477000" y="3733800"/>
            <a:ext cx="1555750" cy="12160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>
                <a:ea typeface="宋体" pitchFamily="2" charset="-122"/>
              </a:rPr>
              <a:t>One or more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levels of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</a:t>
            </a:r>
          </a:p>
          <a:p>
            <a:pPr algn="ctr"/>
            <a:endParaRPr lang="en-US" altLang="zh-CN">
              <a:ea typeface="宋体" pitchFamily="2" charset="-122"/>
            </a:endParaRPr>
          </a:p>
        </p:txBody>
      </p:sp>
      <p:sp>
        <p:nvSpPr>
          <p:cNvPr id="52237" name="Text Box 20"/>
          <p:cNvSpPr txBox="1">
            <a:spLocks noChangeArrowheads="1"/>
          </p:cNvSpPr>
          <p:nvPr/>
        </p:nvSpPr>
        <p:spPr bwMode="auto">
          <a:xfrm>
            <a:off x="1752600" y="5638800"/>
            <a:ext cx="2225675" cy="94138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endParaRPr lang="en-US" altLang="zh-CN">
              <a:ea typeface="宋体" pitchFamily="2" charset="-122"/>
            </a:endParaRPr>
          </a:p>
          <a:p>
            <a:pPr algn="ctr"/>
            <a:r>
              <a:rPr lang="en-US" altLang="zh-CN">
                <a:ea typeface="宋体" pitchFamily="2" charset="-122"/>
              </a:rPr>
              <a:t>Main memory</a:t>
            </a:r>
          </a:p>
          <a:p>
            <a:pPr algn="ctr"/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x=21660</a:t>
            </a:r>
          </a:p>
        </p:txBody>
      </p:sp>
      <p:sp>
        <p:nvSpPr>
          <p:cNvPr id="52238" name="Line 21"/>
          <p:cNvSpPr>
            <a:spLocks noChangeShapeType="1"/>
          </p:cNvSpPr>
          <p:nvPr/>
        </p:nvSpPr>
        <p:spPr bwMode="auto">
          <a:xfrm>
            <a:off x="14478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239" name="Line 22"/>
          <p:cNvSpPr>
            <a:spLocks noChangeShapeType="1"/>
          </p:cNvSpPr>
          <p:nvPr/>
        </p:nvSpPr>
        <p:spPr bwMode="auto">
          <a:xfrm>
            <a:off x="33528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240" name="Line 23"/>
          <p:cNvSpPr>
            <a:spLocks noChangeShapeType="1"/>
          </p:cNvSpPr>
          <p:nvPr/>
        </p:nvSpPr>
        <p:spPr bwMode="auto">
          <a:xfrm>
            <a:off x="53340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241" name="Line 24"/>
          <p:cNvSpPr>
            <a:spLocks noChangeShapeType="1"/>
          </p:cNvSpPr>
          <p:nvPr/>
        </p:nvSpPr>
        <p:spPr bwMode="auto">
          <a:xfrm>
            <a:off x="7239000" y="3429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242" name="Line 25"/>
          <p:cNvSpPr>
            <a:spLocks noChangeShapeType="1"/>
          </p:cNvSpPr>
          <p:nvPr/>
        </p:nvSpPr>
        <p:spPr bwMode="auto">
          <a:xfrm>
            <a:off x="1524000" y="5257800"/>
            <a:ext cx="6096000" cy="0"/>
          </a:xfrm>
          <a:prstGeom prst="line">
            <a:avLst/>
          </a:prstGeom>
          <a:noFill/>
          <a:ln w="63500">
            <a:solidFill>
              <a:srgbClr val="996633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243" name="Line 26"/>
          <p:cNvSpPr>
            <a:spLocks noChangeShapeType="1"/>
          </p:cNvSpPr>
          <p:nvPr/>
        </p:nvSpPr>
        <p:spPr bwMode="auto">
          <a:xfrm flipV="1">
            <a:off x="1524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244" name="Line 27"/>
          <p:cNvSpPr>
            <a:spLocks noChangeShapeType="1"/>
          </p:cNvSpPr>
          <p:nvPr/>
        </p:nvSpPr>
        <p:spPr bwMode="auto">
          <a:xfrm flipV="1">
            <a:off x="7620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245" name="Line 28"/>
          <p:cNvSpPr>
            <a:spLocks noChangeShapeType="1"/>
          </p:cNvSpPr>
          <p:nvPr/>
        </p:nvSpPr>
        <p:spPr bwMode="auto">
          <a:xfrm>
            <a:off x="33528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246" name="Line 29"/>
          <p:cNvSpPr>
            <a:spLocks noChangeShapeType="1"/>
          </p:cNvSpPr>
          <p:nvPr/>
        </p:nvSpPr>
        <p:spPr bwMode="auto">
          <a:xfrm>
            <a:off x="5334000" y="4953000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247" name="Line 30"/>
          <p:cNvSpPr>
            <a:spLocks noChangeShapeType="1"/>
          </p:cNvSpPr>
          <p:nvPr/>
        </p:nvSpPr>
        <p:spPr bwMode="auto">
          <a:xfrm>
            <a:off x="2743200" y="5257800"/>
            <a:ext cx="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248" name="Rectangle 31"/>
          <p:cNvSpPr>
            <a:spLocks noChangeArrowheads="1"/>
          </p:cNvSpPr>
          <p:nvPr/>
        </p:nvSpPr>
        <p:spPr bwMode="auto">
          <a:xfrm>
            <a:off x="457200" y="1905000"/>
            <a:ext cx="7848600" cy="3581400"/>
          </a:xfrm>
          <a:prstGeom prst="rect">
            <a:avLst/>
          </a:prstGeom>
          <a:noFill/>
          <a:ln w="25400">
            <a:solidFill>
              <a:srgbClr val="008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zh-CN" altLang="zh-CN">
              <a:ea typeface="宋体" pitchFamily="2" charset="-122"/>
            </a:endParaRPr>
          </a:p>
        </p:txBody>
      </p:sp>
      <p:sp>
        <p:nvSpPr>
          <p:cNvPr id="52249" name="Text Box 32"/>
          <p:cNvSpPr txBox="1">
            <a:spLocks noChangeArrowheads="1"/>
          </p:cNvSpPr>
          <p:nvPr/>
        </p:nvSpPr>
        <p:spPr bwMode="auto">
          <a:xfrm>
            <a:off x="6248400" y="5486400"/>
            <a:ext cx="2000250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solidFill>
                  <a:srgbClr val="008000"/>
                </a:solidFill>
                <a:ea typeface="宋体" pitchFamily="2" charset="-122"/>
              </a:rPr>
              <a:t>multi-core chip</a:t>
            </a:r>
          </a:p>
        </p:txBody>
      </p:sp>
      <p:sp>
        <p:nvSpPr>
          <p:cNvPr id="52250" name="AutoShape 33"/>
          <p:cNvSpPr>
            <a:spLocks/>
          </p:cNvSpPr>
          <p:nvPr/>
        </p:nvSpPr>
        <p:spPr bwMode="auto">
          <a:xfrm>
            <a:off x="4114800" y="6172200"/>
            <a:ext cx="76200" cy="381000"/>
          </a:xfrm>
          <a:prstGeom prst="rightBrace">
            <a:avLst>
              <a:gd name="adj1" fmla="val 41667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52251" name="Text Box 34"/>
          <p:cNvSpPr txBox="1">
            <a:spLocks noChangeArrowheads="1"/>
          </p:cNvSpPr>
          <p:nvPr/>
        </p:nvSpPr>
        <p:spPr bwMode="auto">
          <a:xfrm>
            <a:off x="4191000" y="5942013"/>
            <a:ext cx="1581150" cy="915987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ea typeface="宋体" pitchFamily="2" charset="-122"/>
              </a:rPr>
              <a:t>assuming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write-through </a:t>
            </a:r>
            <a:br>
              <a:rPr lang="en-US" altLang="zh-CN">
                <a:ea typeface="宋体" pitchFamily="2" charset="-122"/>
              </a:rPr>
            </a:br>
            <a:r>
              <a:rPr lang="en-US" altLang="zh-CN">
                <a:ea typeface="宋体" pitchFamily="2" charset="-122"/>
              </a:rPr>
              <a:t>caches</a:t>
            </a:r>
          </a:p>
        </p:txBody>
      </p:sp>
      <p:sp>
        <p:nvSpPr>
          <p:cNvPr id="52252" name="Text Box 37"/>
          <p:cNvSpPr txBox="1">
            <a:spLocks noChangeArrowheads="1"/>
          </p:cNvSpPr>
          <p:nvPr/>
        </p:nvSpPr>
        <p:spPr bwMode="auto">
          <a:xfrm>
            <a:off x="3352800" y="4953000"/>
            <a:ext cx="12763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UPDATED</a:t>
            </a:r>
          </a:p>
        </p:txBody>
      </p:sp>
      <p:sp>
        <p:nvSpPr>
          <p:cNvPr id="52253" name="Freeform 38"/>
          <p:cNvSpPr>
            <a:spLocks/>
          </p:cNvSpPr>
          <p:nvPr/>
        </p:nvSpPr>
        <p:spPr bwMode="auto">
          <a:xfrm>
            <a:off x="1228725" y="5029200"/>
            <a:ext cx="920750" cy="360363"/>
          </a:xfrm>
          <a:custGeom>
            <a:avLst/>
            <a:gdLst>
              <a:gd name="T0" fmla="*/ 42 w 580"/>
              <a:gd name="T1" fmla="*/ 0 h 227"/>
              <a:gd name="T2" fmla="*/ 90 w 580"/>
              <a:gd name="T3" fmla="*/ 192 h 227"/>
              <a:gd name="T4" fmla="*/ 580 w 580"/>
              <a:gd name="T5" fmla="*/ 213 h 227"/>
              <a:gd name="T6" fmla="*/ 0 60000 65536"/>
              <a:gd name="T7" fmla="*/ 0 60000 65536"/>
              <a:gd name="T8" fmla="*/ 0 60000 65536"/>
              <a:gd name="T9" fmla="*/ 0 w 580"/>
              <a:gd name="T10" fmla="*/ 0 h 227"/>
              <a:gd name="T11" fmla="*/ 580 w 580"/>
              <a:gd name="T12" fmla="*/ 227 h 22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580" h="227">
                <a:moveTo>
                  <a:pt x="42" y="0"/>
                </a:moveTo>
                <a:cubicBezTo>
                  <a:pt x="21" y="78"/>
                  <a:pt x="0" y="157"/>
                  <a:pt x="90" y="192"/>
                </a:cubicBezTo>
                <a:cubicBezTo>
                  <a:pt x="180" y="227"/>
                  <a:pt x="498" y="210"/>
                  <a:pt x="580" y="213"/>
                </a:cubicBezTo>
              </a:path>
            </a:pathLst>
          </a:custGeom>
          <a:noFill/>
          <a:ln w="50800">
            <a:solidFill>
              <a:srgbClr val="FF3300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52254" name="Text Box 39"/>
          <p:cNvSpPr txBox="1">
            <a:spLocks noChangeArrowheads="1"/>
          </p:cNvSpPr>
          <p:nvPr/>
        </p:nvSpPr>
        <p:spPr bwMode="auto">
          <a:xfrm>
            <a:off x="457200" y="5410200"/>
            <a:ext cx="1301750" cy="91598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broadcasts</a:t>
            </a:r>
            <a:br>
              <a:rPr lang="en-US" altLang="zh-CN">
                <a:solidFill>
                  <a:srgbClr val="FF3300"/>
                </a:solidFill>
                <a:ea typeface="宋体" pitchFamily="2" charset="-122"/>
              </a:rPr>
            </a:br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updated</a:t>
            </a:r>
            <a:br>
              <a:rPr lang="en-US" altLang="zh-CN">
                <a:solidFill>
                  <a:srgbClr val="FF3300"/>
                </a:solidFill>
                <a:ea typeface="宋体" pitchFamily="2" charset="-122"/>
              </a:rPr>
            </a:br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value</a:t>
            </a:r>
          </a:p>
        </p:txBody>
      </p:sp>
      <p:sp>
        <p:nvSpPr>
          <p:cNvPr id="52255" name="Freeform 40"/>
          <p:cNvSpPr>
            <a:spLocks/>
          </p:cNvSpPr>
          <p:nvPr/>
        </p:nvSpPr>
        <p:spPr bwMode="auto">
          <a:xfrm>
            <a:off x="5867400" y="5257800"/>
            <a:ext cx="457200" cy="914400"/>
          </a:xfrm>
          <a:custGeom>
            <a:avLst/>
            <a:gdLst>
              <a:gd name="T0" fmla="*/ 288 w 288"/>
              <a:gd name="T1" fmla="*/ 576 h 576"/>
              <a:gd name="T2" fmla="*/ 48 w 288"/>
              <a:gd name="T3" fmla="*/ 336 h 576"/>
              <a:gd name="T4" fmla="*/ 0 w 288"/>
              <a:gd name="T5" fmla="*/ 0 h 576"/>
              <a:gd name="T6" fmla="*/ 0 60000 65536"/>
              <a:gd name="T7" fmla="*/ 0 60000 65536"/>
              <a:gd name="T8" fmla="*/ 0 60000 65536"/>
              <a:gd name="T9" fmla="*/ 0 w 288"/>
              <a:gd name="T10" fmla="*/ 0 h 576"/>
              <a:gd name="T11" fmla="*/ 288 w 288"/>
              <a:gd name="T12" fmla="*/ 576 h 57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88" h="576">
                <a:moveTo>
                  <a:pt x="288" y="576"/>
                </a:moveTo>
                <a:cubicBezTo>
                  <a:pt x="192" y="504"/>
                  <a:pt x="96" y="432"/>
                  <a:pt x="48" y="336"/>
                </a:cubicBezTo>
                <a:cubicBezTo>
                  <a:pt x="0" y="240"/>
                  <a:pt x="0" y="120"/>
                  <a:pt x="0" y="0"/>
                </a:cubicBezTo>
              </a:path>
            </a:pathLst>
          </a:custGeom>
          <a:noFill/>
          <a:ln w="38100">
            <a:solidFill>
              <a:srgbClr val="996633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52256" name="Text Box 41"/>
          <p:cNvSpPr txBox="1">
            <a:spLocks noChangeArrowheads="1"/>
          </p:cNvSpPr>
          <p:nvPr/>
        </p:nvSpPr>
        <p:spPr bwMode="auto">
          <a:xfrm>
            <a:off x="6308725" y="6056313"/>
            <a:ext cx="1149350" cy="64135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996633"/>
                </a:solidFill>
                <a:ea typeface="宋体" pitchFamily="2" charset="-122"/>
              </a:rPr>
              <a:t>inter-core</a:t>
            </a:r>
            <a:br>
              <a:rPr lang="en-US" altLang="zh-CN">
                <a:solidFill>
                  <a:srgbClr val="996633"/>
                </a:solidFill>
                <a:ea typeface="宋体" pitchFamily="2" charset="-122"/>
              </a:rPr>
            </a:br>
            <a:r>
              <a:rPr lang="en-US" altLang="zh-CN">
                <a:solidFill>
                  <a:srgbClr val="996633"/>
                </a:solidFill>
                <a:ea typeface="宋体" pitchFamily="2" charset="-122"/>
              </a:rPr>
              <a:t>bus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0BC34B66-EC0E-4E95-BA0C-3F65313FEAB3}" type="slidenum">
              <a:rPr lang="en-US" altLang="zh-CN">
                <a:ea typeface="宋体" pitchFamily="2" charset="-122"/>
              </a:rPr>
              <a:pPr/>
              <a:t>48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54275" name="Rectangle 2"/>
          <p:cNvSpPr>
            <a:spLocks noChangeArrowheads="1"/>
          </p:cNvSpPr>
          <p:nvPr/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zh-CN" sz="4400">
                <a:solidFill>
                  <a:schemeClr val="tx2"/>
                </a:solidFill>
                <a:ea typeface="宋体" pitchFamily="2" charset="-122"/>
              </a:rPr>
              <a:t>Invalidation vs update</a:t>
            </a:r>
          </a:p>
        </p:txBody>
      </p:sp>
      <p:sp>
        <p:nvSpPr>
          <p:cNvPr id="54276" name="Rectangle 4"/>
          <p:cNvSpPr>
            <a:spLocks noChangeArrowheads="1"/>
          </p:cNvSpPr>
          <p:nvPr/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altLang="zh-CN" sz="3200">
                <a:ea typeface="宋体" pitchFamily="2" charset="-122"/>
              </a:rPr>
              <a:t>Multiple writes to the same location</a:t>
            </a:r>
          </a:p>
          <a:p>
            <a:pPr marL="742950" lvl="1" indent="-285750">
              <a:spcBef>
                <a:spcPct val="20000"/>
              </a:spcBef>
              <a:buFontTx/>
              <a:buChar char="–"/>
            </a:pPr>
            <a:r>
              <a:rPr lang="en-US" altLang="zh-CN" sz="2800">
                <a:ea typeface="宋体" pitchFamily="2" charset="-122"/>
              </a:rPr>
              <a:t>invalidation: only the first time</a:t>
            </a:r>
          </a:p>
          <a:p>
            <a:pPr marL="742950" lvl="1" indent="-285750">
              <a:spcBef>
                <a:spcPct val="20000"/>
              </a:spcBef>
              <a:buFontTx/>
              <a:buChar char="–"/>
            </a:pPr>
            <a:r>
              <a:rPr lang="en-US" altLang="zh-CN" sz="2800">
                <a:ea typeface="宋体" pitchFamily="2" charset="-122"/>
              </a:rPr>
              <a:t>update: must broadcast each write </a:t>
            </a:r>
            <a:br>
              <a:rPr lang="en-US" altLang="zh-CN" sz="2800">
                <a:ea typeface="宋体" pitchFamily="2" charset="-122"/>
              </a:rPr>
            </a:br>
            <a:r>
              <a:rPr lang="en-US" altLang="zh-CN" sz="2800">
                <a:ea typeface="宋体" pitchFamily="2" charset="-122"/>
              </a:rPr>
              <a:t>            (which includes new variable value)</a:t>
            </a:r>
          </a:p>
          <a:p>
            <a:pPr marL="342900" indent="-342900">
              <a:spcBef>
                <a:spcPct val="20000"/>
              </a:spcBef>
              <a:buFontTx/>
              <a:buChar char="•"/>
            </a:pPr>
            <a:endParaRPr lang="en-US" altLang="zh-CN" sz="3200">
              <a:ea typeface="宋体" pitchFamily="2" charset="-122"/>
            </a:endParaRPr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altLang="zh-CN" sz="3200">
                <a:ea typeface="宋体" pitchFamily="2" charset="-122"/>
              </a:rPr>
              <a:t>Invalidation generally performs better:</a:t>
            </a:r>
            <a:br>
              <a:rPr lang="en-US" altLang="zh-CN" sz="3200">
                <a:ea typeface="宋体" pitchFamily="2" charset="-122"/>
              </a:rPr>
            </a:br>
            <a:r>
              <a:rPr lang="en-US" altLang="zh-CN" sz="3200">
                <a:ea typeface="宋体" pitchFamily="2" charset="-122"/>
              </a:rPr>
              <a:t>it generates less bus traffic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18A2D607-3163-46D1-8435-060B1A71748D}" type="slidenum">
              <a:rPr lang="en-US" altLang="zh-CN">
                <a:ea typeface="宋体" pitchFamily="2" charset="-122"/>
              </a:rPr>
              <a:pPr/>
              <a:t>49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55299" name="Rectangle 2"/>
          <p:cNvSpPr>
            <a:spLocks noChangeArrowheads="1"/>
          </p:cNvSpPr>
          <p:nvPr/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zh-CN" sz="4400">
                <a:solidFill>
                  <a:schemeClr val="tx2"/>
                </a:solidFill>
                <a:ea typeface="宋体" pitchFamily="2" charset="-122"/>
              </a:rPr>
              <a:t>Invalidation protocols</a:t>
            </a:r>
          </a:p>
        </p:txBody>
      </p:sp>
      <p:sp>
        <p:nvSpPr>
          <p:cNvPr id="55300" name="Rectangle 3"/>
          <p:cNvSpPr>
            <a:spLocks noChangeArrowheads="1"/>
          </p:cNvSpPr>
          <p:nvPr/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altLang="zh-CN" sz="3200">
                <a:ea typeface="宋体" pitchFamily="2" charset="-122"/>
              </a:rPr>
              <a:t>This was just the basic </a:t>
            </a:r>
            <a:br>
              <a:rPr lang="en-US" altLang="zh-CN" sz="3200">
                <a:ea typeface="宋体" pitchFamily="2" charset="-122"/>
              </a:rPr>
            </a:br>
            <a:r>
              <a:rPr lang="en-US" altLang="zh-CN" sz="3200">
                <a:ea typeface="宋体" pitchFamily="2" charset="-122"/>
              </a:rPr>
              <a:t>invalidation protocol</a:t>
            </a:r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altLang="zh-CN" sz="3200">
                <a:ea typeface="宋体" pitchFamily="2" charset="-122"/>
              </a:rPr>
              <a:t>More sophisticated protocols </a:t>
            </a:r>
            <a:br>
              <a:rPr lang="en-US" altLang="zh-CN" sz="3200">
                <a:ea typeface="宋体" pitchFamily="2" charset="-122"/>
              </a:rPr>
            </a:br>
            <a:r>
              <a:rPr lang="en-US" altLang="zh-CN" sz="3200">
                <a:ea typeface="宋体" pitchFamily="2" charset="-122"/>
              </a:rPr>
              <a:t>use extra cache state bits</a:t>
            </a:r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altLang="zh-CN" sz="3200">
                <a:ea typeface="宋体" pitchFamily="2" charset="-122"/>
              </a:rPr>
              <a:t>MSI, MESI</a:t>
            </a:r>
            <a:br>
              <a:rPr lang="en-US" altLang="zh-CN" sz="3200">
                <a:ea typeface="宋体" pitchFamily="2" charset="-122"/>
              </a:rPr>
            </a:br>
            <a:r>
              <a:rPr lang="en-US" altLang="zh-CN" sz="3200">
                <a:ea typeface="宋体" pitchFamily="2" charset="-122"/>
              </a:rPr>
              <a:t>(Modified, Exclusive, Shared, Invalid)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F446533E-F502-45C7-8BA4-518B384A8D43}" type="slidenum">
              <a:rPr lang="en-US" altLang="zh-CN">
                <a:ea typeface="宋体" pitchFamily="2" charset="-122"/>
              </a:rPr>
              <a:pPr/>
              <a:t>5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102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Multi-core CPU chip</a:t>
            </a:r>
          </a:p>
        </p:txBody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The cores fit on a single processor socket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Also called CMP (Chip Multi-Processor)</a:t>
            </a:r>
          </a:p>
          <a:p>
            <a:pPr eaLnBrk="1" hangingPunct="1"/>
            <a:endParaRPr lang="en-US" altLang="zh-CN" smtClean="0">
              <a:ea typeface="宋体" pitchFamily="2" charset="-122"/>
            </a:endParaRPr>
          </a:p>
          <a:p>
            <a:pPr eaLnBrk="1" hangingPunct="1"/>
            <a:endParaRPr lang="en-US" altLang="zh-CN" smtClean="0">
              <a:ea typeface="宋体" pitchFamily="2" charset="-122"/>
            </a:endParaRPr>
          </a:p>
          <a:p>
            <a:pPr eaLnBrk="1" hangingPunct="1"/>
            <a:endParaRPr lang="en-US" altLang="zh-CN" smtClean="0">
              <a:ea typeface="宋体" pitchFamily="2" charset="-122"/>
            </a:endParaRPr>
          </a:p>
          <a:p>
            <a:pPr eaLnBrk="1" hangingPunct="1">
              <a:buFontTx/>
              <a:buNone/>
            </a:pPr>
            <a:r>
              <a:rPr lang="en-US" altLang="zh-CN" smtClean="0">
                <a:ea typeface="宋体" pitchFamily="2" charset="-122"/>
              </a:rPr>
              <a:t/>
            </a:r>
            <a:br>
              <a:rPr lang="en-US" altLang="zh-CN" smtClean="0">
                <a:ea typeface="宋体" pitchFamily="2" charset="-122"/>
              </a:rPr>
            </a:br>
            <a:endParaRPr lang="en-US" altLang="zh-CN" smtClean="0">
              <a:ea typeface="宋体" pitchFamily="2" charset="-122"/>
            </a:endParaRPr>
          </a:p>
        </p:txBody>
      </p:sp>
      <p:grpSp>
        <p:nvGrpSpPr>
          <p:cNvPr id="10245" name="Group 13"/>
          <p:cNvGrpSpPr>
            <a:grpSpLocks/>
          </p:cNvGrpSpPr>
          <p:nvPr/>
        </p:nvGrpSpPr>
        <p:grpSpPr bwMode="auto">
          <a:xfrm>
            <a:off x="1066800" y="3048000"/>
            <a:ext cx="7212013" cy="3395663"/>
            <a:chOff x="672" y="1488"/>
            <a:chExt cx="4543" cy="2139"/>
          </a:xfrm>
        </p:grpSpPr>
        <p:sp>
          <p:nvSpPr>
            <p:cNvPr id="10246" name="Rectangle 5"/>
            <p:cNvSpPr>
              <a:spLocks noChangeArrowheads="1"/>
            </p:cNvSpPr>
            <p:nvPr/>
          </p:nvSpPr>
          <p:spPr bwMode="auto">
            <a:xfrm>
              <a:off x="672" y="1488"/>
              <a:ext cx="4543" cy="2139"/>
            </a:xfrm>
            <a:prstGeom prst="rect">
              <a:avLst/>
            </a:prstGeom>
            <a:solidFill>
              <a:srgbClr val="EAEAEA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ea typeface="宋体" pitchFamily="2" charset="-122"/>
              </a:endParaRPr>
            </a:p>
          </p:txBody>
        </p:sp>
        <p:sp>
          <p:nvSpPr>
            <p:cNvPr id="10247" name="Text Box 6"/>
            <p:cNvSpPr txBox="1">
              <a:spLocks noChangeArrowheads="1"/>
            </p:cNvSpPr>
            <p:nvPr/>
          </p:nvSpPr>
          <p:spPr bwMode="auto">
            <a:xfrm>
              <a:off x="720" y="2016"/>
              <a:ext cx="207" cy="1096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</a:t>
              </a:r>
            </a:p>
            <a:p>
              <a:endParaRPr lang="en-US" altLang="zh-CN">
                <a:ea typeface="宋体" pitchFamily="2" charset="-122"/>
              </a:endParaRPr>
            </a:p>
            <a:p>
              <a:r>
                <a:rPr lang="en-US" altLang="zh-CN">
                  <a:ea typeface="宋体" pitchFamily="2" charset="-122"/>
                </a:rPr>
                <a:t>1</a:t>
              </a:r>
            </a:p>
          </p:txBody>
        </p:sp>
        <p:sp>
          <p:nvSpPr>
            <p:cNvPr id="10248" name="Text Box 7"/>
            <p:cNvSpPr txBox="1">
              <a:spLocks noChangeArrowheads="1"/>
            </p:cNvSpPr>
            <p:nvPr/>
          </p:nvSpPr>
          <p:spPr bwMode="auto">
            <a:xfrm>
              <a:off x="1872" y="2016"/>
              <a:ext cx="207" cy="1096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</a:t>
              </a:r>
            </a:p>
            <a:p>
              <a:endParaRPr lang="en-US" altLang="zh-CN">
                <a:ea typeface="宋体" pitchFamily="2" charset="-122"/>
              </a:endParaRPr>
            </a:p>
            <a:p>
              <a:r>
                <a:rPr lang="en-US" altLang="zh-CN">
                  <a:ea typeface="宋体" pitchFamily="2" charset="-122"/>
                </a:rPr>
                <a:t>2</a:t>
              </a:r>
            </a:p>
          </p:txBody>
        </p:sp>
        <p:sp>
          <p:nvSpPr>
            <p:cNvPr id="10249" name="Text Box 8"/>
            <p:cNvSpPr txBox="1">
              <a:spLocks noChangeArrowheads="1"/>
            </p:cNvSpPr>
            <p:nvPr/>
          </p:nvSpPr>
          <p:spPr bwMode="auto">
            <a:xfrm>
              <a:off x="3024" y="2016"/>
              <a:ext cx="207" cy="1096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</a:t>
              </a:r>
            </a:p>
            <a:p>
              <a:endParaRPr lang="en-US" altLang="zh-CN">
                <a:ea typeface="宋体" pitchFamily="2" charset="-122"/>
              </a:endParaRPr>
            </a:p>
            <a:p>
              <a:r>
                <a:rPr lang="en-US" altLang="zh-CN">
                  <a:ea typeface="宋体" pitchFamily="2" charset="-122"/>
                </a:rPr>
                <a:t>3</a:t>
              </a:r>
            </a:p>
          </p:txBody>
        </p:sp>
        <p:sp>
          <p:nvSpPr>
            <p:cNvPr id="10250" name="Text Box 9"/>
            <p:cNvSpPr txBox="1">
              <a:spLocks noChangeArrowheads="1"/>
            </p:cNvSpPr>
            <p:nvPr/>
          </p:nvSpPr>
          <p:spPr bwMode="auto">
            <a:xfrm>
              <a:off x="4176" y="2016"/>
              <a:ext cx="207" cy="1096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altLang="zh-CN">
                  <a:ea typeface="宋体" pitchFamily="2" charset="-122"/>
                </a:rPr>
                <a:t>core</a:t>
              </a:r>
            </a:p>
            <a:p>
              <a:endParaRPr lang="en-US" altLang="zh-CN">
                <a:ea typeface="宋体" pitchFamily="2" charset="-122"/>
              </a:endParaRPr>
            </a:p>
            <a:p>
              <a:r>
                <a:rPr lang="en-US" altLang="zh-CN">
                  <a:ea typeface="宋体" pitchFamily="2" charset="-122"/>
                </a:rPr>
                <a:t>4</a:t>
              </a:r>
            </a:p>
          </p:txBody>
        </p:sp>
        <p:sp>
          <p:nvSpPr>
            <p:cNvPr id="10251" name="Line 10"/>
            <p:cNvSpPr>
              <a:spLocks noChangeShapeType="1"/>
            </p:cNvSpPr>
            <p:nvPr/>
          </p:nvSpPr>
          <p:spPr bwMode="auto">
            <a:xfrm>
              <a:off x="2944" y="1488"/>
              <a:ext cx="0" cy="213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252" name="Line 11"/>
            <p:cNvSpPr>
              <a:spLocks noChangeShapeType="1"/>
            </p:cNvSpPr>
            <p:nvPr/>
          </p:nvSpPr>
          <p:spPr bwMode="auto">
            <a:xfrm flipH="1">
              <a:off x="1776" y="1488"/>
              <a:ext cx="8" cy="21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253" name="Line 12"/>
            <p:cNvSpPr>
              <a:spLocks noChangeShapeType="1"/>
            </p:cNvSpPr>
            <p:nvPr/>
          </p:nvSpPr>
          <p:spPr bwMode="auto">
            <a:xfrm>
              <a:off x="4080" y="1488"/>
              <a:ext cx="0" cy="213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7814DA1-EB03-44FB-AA05-553E5E5707FE}" type="slidenum">
              <a:rPr lang="en-US" altLang="zh-CN">
                <a:ea typeface="宋体" pitchFamily="2" charset="-122"/>
              </a:rPr>
              <a:pPr/>
              <a:t>50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563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Programming for multi-core</a:t>
            </a:r>
          </a:p>
        </p:txBody>
      </p:sp>
      <p:sp>
        <p:nvSpPr>
          <p:cNvPr id="56324" name="Rectangle 4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Programmers must use threads or processes</a:t>
            </a:r>
            <a:br>
              <a:rPr lang="en-US" altLang="zh-CN" smtClean="0">
                <a:ea typeface="宋体" pitchFamily="2" charset="-122"/>
              </a:rPr>
            </a:br>
            <a:endParaRPr lang="en-US" altLang="zh-CN" smtClean="0">
              <a:ea typeface="宋体" pitchFamily="2" charset="-122"/>
            </a:endParaRP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Spread the workload across multiple cores</a:t>
            </a:r>
            <a:br>
              <a:rPr lang="en-US" altLang="zh-CN" smtClean="0">
                <a:ea typeface="宋体" pitchFamily="2" charset="-122"/>
              </a:rPr>
            </a:br>
            <a:endParaRPr lang="en-US" altLang="zh-CN" smtClean="0">
              <a:ea typeface="宋体" pitchFamily="2" charset="-122"/>
            </a:endParaRP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Write parallel algorithms</a:t>
            </a:r>
            <a:br>
              <a:rPr lang="en-US" altLang="zh-CN" smtClean="0">
                <a:ea typeface="宋体" pitchFamily="2" charset="-122"/>
              </a:rPr>
            </a:br>
            <a:endParaRPr lang="en-US" altLang="zh-CN" smtClean="0">
              <a:ea typeface="宋体" pitchFamily="2" charset="-122"/>
            </a:endParaRP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OS will map threads/processes to cores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E86FD3A2-AF17-4F51-9A46-E2B7CBC0754E}" type="slidenum">
              <a:rPr lang="en-US" altLang="zh-CN">
                <a:ea typeface="宋体" pitchFamily="2" charset="-122"/>
              </a:rPr>
              <a:pPr/>
              <a:t>51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573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4000" smtClean="0">
                <a:ea typeface="宋体" pitchFamily="2" charset="-122"/>
              </a:rPr>
              <a:t>Thread safety very important</a:t>
            </a:r>
          </a:p>
        </p:txBody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458200" cy="4525963"/>
          </a:xfrm>
        </p:spPr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Pre-emptive context switching: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context switch can happen AT ANY TIME</a:t>
            </a:r>
            <a:br>
              <a:rPr lang="en-US" altLang="zh-CN" smtClean="0">
                <a:ea typeface="宋体" pitchFamily="2" charset="-122"/>
              </a:rPr>
            </a:br>
            <a:endParaRPr lang="en-US" altLang="zh-CN" smtClean="0">
              <a:ea typeface="宋体" pitchFamily="2" charset="-122"/>
            </a:endParaRP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True concurrency, not just uniprocessor time-slicing</a:t>
            </a:r>
            <a:br>
              <a:rPr lang="en-US" altLang="zh-CN" smtClean="0">
                <a:ea typeface="宋体" pitchFamily="2" charset="-122"/>
              </a:rPr>
            </a:br>
            <a:endParaRPr lang="en-US" altLang="zh-CN" smtClean="0">
              <a:ea typeface="宋体" pitchFamily="2" charset="-122"/>
            </a:endParaRP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Concurrency bugs exposed much faster with multi-core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C1ADCBD-94DF-4DD9-B72E-C0683CC8B360}" type="slidenum">
              <a:rPr lang="en-US" altLang="zh-CN">
                <a:ea typeface="宋体" pitchFamily="2" charset="-122"/>
              </a:rPr>
              <a:pPr/>
              <a:t>52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58371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" y="274638"/>
            <a:ext cx="8763000" cy="1143000"/>
          </a:xfrm>
        </p:spPr>
        <p:txBody>
          <a:bodyPr/>
          <a:lstStyle/>
          <a:p>
            <a:pPr eaLnBrk="1" hangingPunct="1"/>
            <a:r>
              <a:rPr lang="en-US" altLang="zh-CN" sz="3600" smtClean="0">
                <a:ea typeface="宋体" pitchFamily="2" charset="-122"/>
              </a:rPr>
              <a:t>However: Need to use synchronization even if only time-slicing on a uniprocessor</a:t>
            </a:r>
            <a:endParaRPr lang="en-US" altLang="zh-CN" smtClean="0">
              <a:ea typeface="宋体" pitchFamily="2" charset="-122"/>
            </a:endParaRPr>
          </a:p>
        </p:txBody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752600"/>
            <a:ext cx="8229600" cy="48768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400" smtClean="0">
                <a:latin typeface="Courier New" pitchFamily="1" charset="0"/>
                <a:ea typeface="宋体" pitchFamily="2" charset="-122"/>
              </a:rPr>
              <a:t>int counter=0;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zh-CN" sz="2400" smtClean="0">
              <a:latin typeface="Courier New" pitchFamily="1" charset="0"/>
              <a:ea typeface="宋体" pitchFamily="2" charset="-122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400" smtClean="0">
                <a:latin typeface="Courier New" pitchFamily="1" charset="0"/>
                <a:ea typeface="宋体" pitchFamily="2" charset="-122"/>
              </a:rPr>
              <a:t>void thread1() {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400" smtClean="0">
                <a:latin typeface="Courier New" pitchFamily="1" charset="0"/>
                <a:ea typeface="宋体" pitchFamily="2" charset="-122"/>
              </a:rPr>
              <a:t> int temp1=counter;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400" smtClean="0">
                <a:latin typeface="Courier New" pitchFamily="1" charset="0"/>
                <a:ea typeface="宋体" pitchFamily="2" charset="-122"/>
              </a:rPr>
              <a:t> counter = temp1 + 1;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400" smtClean="0">
                <a:latin typeface="Courier New" pitchFamily="1" charset="0"/>
                <a:ea typeface="宋体" pitchFamily="2" charset="-122"/>
              </a:rPr>
              <a:t>}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zh-CN" sz="2400" smtClean="0">
              <a:latin typeface="Courier New" pitchFamily="1" charset="0"/>
              <a:ea typeface="宋体" pitchFamily="2" charset="-122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400" smtClean="0">
                <a:latin typeface="Courier New" pitchFamily="1" charset="0"/>
                <a:ea typeface="宋体" pitchFamily="2" charset="-122"/>
              </a:rPr>
              <a:t>void thread2() {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400" smtClean="0">
                <a:latin typeface="Courier New" pitchFamily="1" charset="0"/>
                <a:ea typeface="宋体" pitchFamily="2" charset="-122"/>
              </a:rPr>
              <a:t> int temp2=counter;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400" smtClean="0">
                <a:latin typeface="Courier New" pitchFamily="1" charset="0"/>
                <a:ea typeface="宋体" pitchFamily="2" charset="-122"/>
              </a:rPr>
              <a:t> counter = temp2 + 1;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400" smtClean="0">
                <a:latin typeface="Courier New" pitchFamily="1" charset="0"/>
                <a:ea typeface="宋体" pitchFamily="2" charset="-122"/>
              </a:rPr>
              <a:t>}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zh-CN" sz="2400" smtClean="0">
              <a:latin typeface="Courier New" pitchFamily="1" charset="0"/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609F0F16-ECBC-4865-BF09-1BC3AEFEAD2D}" type="slidenum">
              <a:rPr lang="en-US" altLang="zh-CN">
                <a:ea typeface="宋体" pitchFamily="2" charset="-122"/>
              </a:rPr>
              <a:pPr/>
              <a:t>53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59395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304800"/>
            <a:ext cx="8686800" cy="1143000"/>
          </a:xfrm>
        </p:spPr>
        <p:txBody>
          <a:bodyPr/>
          <a:lstStyle/>
          <a:p>
            <a:pPr eaLnBrk="1" hangingPunct="1"/>
            <a:r>
              <a:rPr lang="en-US" altLang="zh-CN" sz="3600" smtClean="0">
                <a:ea typeface="宋体" pitchFamily="2" charset="-122"/>
              </a:rPr>
              <a:t>Need to use synchronization even if only time-slicing on a uniprocessor</a:t>
            </a:r>
            <a:endParaRPr lang="en-US" altLang="zh-CN" smtClean="0">
              <a:ea typeface="宋体" pitchFamily="2" charset="-122"/>
            </a:endParaRPr>
          </a:p>
        </p:txBody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905000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zh-CN" sz="2400" smtClean="0">
                <a:latin typeface="Courier New" pitchFamily="1" charset="0"/>
                <a:ea typeface="宋体" pitchFamily="2" charset="-122"/>
              </a:rPr>
              <a:t>temp1=counter;</a:t>
            </a:r>
          </a:p>
          <a:p>
            <a:pPr eaLnBrk="1" hangingPunct="1">
              <a:buFontTx/>
              <a:buNone/>
            </a:pPr>
            <a:r>
              <a:rPr lang="en-US" altLang="zh-CN" sz="2400" smtClean="0">
                <a:latin typeface="Courier New" pitchFamily="1" charset="0"/>
                <a:ea typeface="宋体" pitchFamily="2" charset="-122"/>
              </a:rPr>
              <a:t>counter = temp1 + 1;</a:t>
            </a:r>
          </a:p>
          <a:p>
            <a:pPr eaLnBrk="1" hangingPunct="1">
              <a:buFontTx/>
              <a:buNone/>
            </a:pPr>
            <a:r>
              <a:rPr lang="en-US" altLang="zh-CN" sz="2400" smtClean="0">
                <a:latin typeface="Courier New" pitchFamily="1" charset="0"/>
                <a:ea typeface="宋体" pitchFamily="2" charset="-122"/>
              </a:rPr>
              <a:t>temp2=counter;</a:t>
            </a:r>
          </a:p>
          <a:p>
            <a:pPr eaLnBrk="1" hangingPunct="1">
              <a:buFontTx/>
              <a:buNone/>
            </a:pPr>
            <a:r>
              <a:rPr lang="en-US" altLang="zh-CN" sz="2400" smtClean="0">
                <a:latin typeface="Courier New" pitchFamily="1" charset="0"/>
                <a:ea typeface="宋体" pitchFamily="2" charset="-122"/>
              </a:rPr>
              <a:t>counter = temp2 + 1</a:t>
            </a:r>
          </a:p>
          <a:p>
            <a:pPr eaLnBrk="1" hangingPunct="1">
              <a:buFontTx/>
              <a:buNone/>
            </a:pPr>
            <a:endParaRPr lang="en-US" altLang="zh-CN" sz="2400" smtClean="0">
              <a:latin typeface="Courier New" pitchFamily="1" charset="0"/>
              <a:ea typeface="宋体" pitchFamily="2" charset="-122"/>
            </a:endParaRPr>
          </a:p>
          <a:p>
            <a:pPr eaLnBrk="1" hangingPunct="1">
              <a:buFontTx/>
              <a:buNone/>
            </a:pPr>
            <a:r>
              <a:rPr lang="en-US" altLang="zh-CN" sz="2400" smtClean="0">
                <a:latin typeface="Courier New" pitchFamily="1" charset="0"/>
                <a:ea typeface="宋体" pitchFamily="2" charset="-122"/>
              </a:rPr>
              <a:t>temp1=counter;</a:t>
            </a:r>
          </a:p>
          <a:p>
            <a:pPr eaLnBrk="1" hangingPunct="1">
              <a:buFontTx/>
              <a:buNone/>
            </a:pPr>
            <a:r>
              <a:rPr lang="en-US" altLang="zh-CN" sz="2400" smtClean="0">
                <a:latin typeface="Courier New" pitchFamily="1" charset="0"/>
                <a:ea typeface="宋体" pitchFamily="2" charset="-122"/>
              </a:rPr>
              <a:t>temp2=counter;</a:t>
            </a:r>
          </a:p>
          <a:p>
            <a:pPr eaLnBrk="1" hangingPunct="1">
              <a:buFontTx/>
              <a:buNone/>
            </a:pPr>
            <a:r>
              <a:rPr lang="en-US" altLang="zh-CN" sz="2400" smtClean="0">
                <a:latin typeface="Courier New" pitchFamily="1" charset="0"/>
                <a:ea typeface="宋体" pitchFamily="2" charset="-122"/>
              </a:rPr>
              <a:t>counter = temp1 + 1;</a:t>
            </a:r>
          </a:p>
          <a:p>
            <a:pPr eaLnBrk="1" hangingPunct="1">
              <a:buFontTx/>
              <a:buNone/>
            </a:pPr>
            <a:r>
              <a:rPr lang="en-US" altLang="zh-CN" sz="2400" smtClean="0">
                <a:latin typeface="Courier New" pitchFamily="1" charset="0"/>
                <a:ea typeface="宋体" pitchFamily="2" charset="-122"/>
              </a:rPr>
              <a:t>counter = temp2 + 1</a:t>
            </a:r>
          </a:p>
          <a:p>
            <a:pPr eaLnBrk="1" hangingPunct="1">
              <a:buFontTx/>
              <a:buNone/>
            </a:pPr>
            <a:endParaRPr lang="en-US" altLang="zh-CN" sz="2400" smtClean="0">
              <a:latin typeface="Courier New" pitchFamily="1" charset="0"/>
              <a:ea typeface="宋体" pitchFamily="2" charset="-122"/>
            </a:endParaRPr>
          </a:p>
        </p:txBody>
      </p:sp>
      <p:sp>
        <p:nvSpPr>
          <p:cNvPr id="59397" name="AutoShape 4"/>
          <p:cNvSpPr>
            <a:spLocks/>
          </p:cNvSpPr>
          <p:nvPr/>
        </p:nvSpPr>
        <p:spPr bwMode="auto">
          <a:xfrm>
            <a:off x="4572000" y="1828800"/>
            <a:ext cx="304800" cy="1828800"/>
          </a:xfrm>
          <a:prstGeom prst="rightBrace">
            <a:avLst>
              <a:gd name="adj1" fmla="val 50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59398" name="AutoShape 5"/>
          <p:cNvSpPr>
            <a:spLocks/>
          </p:cNvSpPr>
          <p:nvPr/>
        </p:nvSpPr>
        <p:spPr bwMode="auto">
          <a:xfrm>
            <a:off x="4572000" y="3962400"/>
            <a:ext cx="304800" cy="1828800"/>
          </a:xfrm>
          <a:prstGeom prst="rightBrace">
            <a:avLst>
              <a:gd name="adj1" fmla="val 50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59399" name="Text Box 6"/>
          <p:cNvSpPr txBox="1">
            <a:spLocks noChangeArrowheads="1"/>
          </p:cNvSpPr>
          <p:nvPr/>
        </p:nvSpPr>
        <p:spPr bwMode="auto">
          <a:xfrm>
            <a:off x="5241925" y="2360613"/>
            <a:ext cx="2705100" cy="51911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800">
                <a:ea typeface="宋体" pitchFamily="2" charset="-122"/>
              </a:rPr>
              <a:t>gives counter=2</a:t>
            </a:r>
            <a:endParaRPr lang="en-US" altLang="zh-CN">
              <a:ea typeface="宋体" pitchFamily="2" charset="-122"/>
            </a:endParaRPr>
          </a:p>
        </p:txBody>
      </p:sp>
      <p:sp>
        <p:nvSpPr>
          <p:cNvPr id="59400" name="Text Box 7"/>
          <p:cNvSpPr txBox="1">
            <a:spLocks noChangeArrowheads="1"/>
          </p:cNvSpPr>
          <p:nvPr/>
        </p:nvSpPr>
        <p:spPr bwMode="auto">
          <a:xfrm>
            <a:off x="5257800" y="4572000"/>
            <a:ext cx="2705100" cy="5191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800">
                <a:ea typeface="宋体" pitchFamily="2" charset="-122"/>
              </a:rPr>
              <a:t>gives counter=1</a:t>
            </a:r>
            <a:endParaRPr lang="en-US" altLang="zh-CN"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9D74BE6D-8D7D-475B-9819-FDF458169268}" type="slidenum">
              <a:rPr lang="en-US" altLang="zh-CN">
                <a:ea typeface="宋体" pitchFamily="2" charset="-122"/>
              </a:rPr>
              <a:pPr/>
              <a:t>54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604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4000" smtClean="0">
                <a:ea typeface="宋体" pitchFamily="2" charset="-122"/>
              </a:rPr>
              <a:t>Assigning threads to the cores</a:t>
            </a:r>
          </a:p>
        </p:txBody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229600" cy="5257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endParaRPr lang="en-US" altLang="zh-CN" smtClean="0">
              <a:ea typeface="宋体" pitchFamily="2" charset="-122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Each thread/process has an </a:t>
            </a:r>
            <a:r>
              <a:rPr lang="en-US" altLang="zh-CN" i="1" smtClean="0">
                <a:ea typeface="宋体" pitchFamily="2" charset="-122"/>
              </a:rPr>
              <a:t>affinity mask</a:t>
            </a:r>
          </a:p>
          <a:p>
            <a:pPr eaLnBrk="1" hangingPunct="1">
              <a:lnSpc>
                <a:spcPct val="90000"/>
              </a:lnSpc>
            </a:pPr>
            <a:endParaRPr lang="en-US" altLang="zh-CN" smtClean="0">
              <a:ea typeface="宋体" pitchFamily="2" charset="-122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Affinity mask specifies what cores the thread is allowed to run on</a:t>
            </a:r>
          </a:p>
          <a:p>
            <a:pPr eaLnBrk="1" hangingPunct="1">
              <a:lnSpc>
                <a:spcPct val="90000"/>
              </a:lnSpc>
            </a:pPr>
            <a:endParaRPr lang="en-US" altLang="zh-CN" smtClean="0">
              <a:ea typeface="宋体" pitchFamily="2" charset="-122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Different threads can have different masks</a:t>
            </a:r>
          </a:p>
          <a:p>
            <a:pPr eaLnBrk="1" hangingPunct="1">
              <a:lnSpc>
                <a:spcPct val="90000"/>
              </a:lnSpc>
            </a:pPr>
            <a:endParaRPr lang="en-US" altLang="zh-CN" smtClean="0">
              <a:ea typeface="宋体" pitchFamily="2" charset="-122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Affinities are inherited across fork()</a:t>
            </a:r>
          </a:p>
          <a:p>
            <a:pPr eaLnBrk="1" hangingPunct="1">
              <a:lnSpc>
                <a:spcPct val="90000"/>
              </a:lnSpc>
            </a:pPr>
            <a:endParaRPr lang="en-US" altLang="zh-CN" smtClean="0"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4209C0DA-A9D9-412B-80BB-EE81F13C9D77}" type="slidenum">
              <a:rPr lang="en-US" altLang="zh-CN">
                <a:ea typeface="宋体" pitchFamily="2" charset="-122"/>
              </a:rPr>
              <a:pPr/>
              <a:t>55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614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Affinity masks are bit vectors</a:t>
            </a:r>
          </a:p>
        </p:txBody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Example: 4-way multi-core, without SMT</a:t>
            </a:r>
          </a:p>
        </p:txBody>
      </p:sp>
      <p:sp>
        <p:nvSpPr>
          <p:cNvPr id="61445" name="Rectangle 4"/>
          <p:cNvSpPr>
            <a:spLocks noChangeArrowheads="1"/>
          </p:cNvSpPr>
          <p:nvPr/>
        </p:nvSpPr>
        <p:spPr bwMode="auto">
          <a:xfrm>
            <a:off x="1447800" y="2743200"/>
            <a:ext cx="5867400" cy="5334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61446" name="Line 5"/>
          <p:cNvSpPr>
            <a:spLocks noChangeShapeType="1"/>
          </p:cNvSpPr>
          <p:nvPr/>
        </p:nvSpPr>
        <p:spPr bwMode="auto">
          <a:xfrm>
            <a:off x="4419600" y="2743200"/>
            <a:ext cx="0" cy="533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1447" name="Line 6"/>
          <p:cNvSpPr>
            <a:spLocks noChangeShapeType="1"/>
          </p:cNvSpPr>
          <p:nvPr/>
        </p:nvSpPr>
        <p:spPr bwMode="auto">
          <a:xfrm>
            <a:off x="2895600" y="2743200"/>
            <a:ext cx="0" cy="533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1448" name="Line 7"/>
          <p:cNvSpPr>
            <a:spLocks noChangeShapeType="1"/>
          </p:cNvSpPr>
          <p:nvPr/>
        </p:nvSpPr>
        <p:spPr bwMode="auto">
          <a:xfrm>
            <a:off x="5867400" y="2743200"/>
            <a:ext cx="0" cy="533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1449" name="Text Box 8"/>
          <p:cNvSpPr txBox="1">
            <a:spLocks noChangeArrowheads="1"/>
          </p:cNvSpPr>
          <p:nvPr/>
        </p:nvSpPr>
        <p:spPr bwMode="auto">
          <a:xfrm>
            <a:off x="6384925" y="2782888"/>
            <a:ext cx="339725" cy="427037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1</a:t>
            </a:r>
          </a:p>
        </p:txBody>
      </p:sp>
      <p:sp>
        <p:nvSpPr>
          <p:cNvPr id="61450" name="Text Box 9"/>
          <p:cNvSpPr txBox="1">
            <a:spLocks noChangeArrowheads="1"/>
          </p:cNvSpPr>
          <p:nvPr/>
        </p:nvSpPr>
        <p:spPr bwMode="auto">
          <a:xfrm>
            <a:off x="4927600" y="2779713"/>
            <a:ext cx="339725" cy="427037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0</a:t>
            </a:r>
          </a:p>
        </p:txBody>
      </p:sp>
      <p:sp>
        <p:nvSpPr>
          <p:cNvPr id="61451" name="Text Box 10"/>
          <p:cNvSpPr txBox="1">
            <a:spLocks noChangeArrowheads="1"/>
          </p:cNvSpPr>
          <p:nvPr/>
        </p:nvSpPr>
        <p:spPr bwMode="auto">
          <a:xfrm>
            <a:off x="3432175" y="2778125"/>
            <a:ext cx="339725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1</a:t>
            </a:r>
          </a:p>
        </p:txBody>
      </p:sp>
      <p:sp>
        <p:nvSpPr>
          <p:cNvPr id="61452" name="Text Box 11"/>
          <p:cNvSpPr txBox="1">
            <a:spLocks noChangeArrowheads="1"/>
          </p:cNvSpPr>
          <p:nvPr/>
        </p:nvSpPr>
        <p:spPr bwMode="auto">
          <a:xfrm>
            <a:off x="1974850" y="2778125"/>
            <a:ext cx="339725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1</a:t>
            </a:r>
          </a:p>
        </p:txBody>
      </p:sp>
      <p:sp>
        <p:nvSpPr>
          <p:cNvPr id="61453" name="Line 12"/>
          <p:cNvSpPr>
            <a:spLocks noChangeShapeType="1"/>
          </p:cNvSpPr>
          <p:nvPr/>
        </p:nvSpPr>
        <p:spPr bwMode="auto">
          <a:xfrm flipV="1">
            <a:off x="2133600" y="3429000"/>
            <a:ext cx="0" cy="76200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1454" name="Text Box 13"/>
          <p:cNvSpPr txBox="1">
            <a:spLocks noChangeArrowheads="1"/>
          </p:cNvSpPr>
          <p:nvPr/>
        </p:nvSpPr>
        <p:spPr bwMode="auto">
          <a:xfrm>
            <a:off x="1752600" y="4267200"/>
            <a:ext cx="8191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core 3</a:t>
            </a:r>
          </a:p>
        </p:txBody>
      </p:sp>
      <p:sp>
        <p:nvSpPr>
          <p:cNvPr id="61455" name="Line 14"/>
          <p:cNvSpPr>
            <a:spLocks noChangeShapeType="1"/>
          </p:cNvSpPr>
          <p:nvPr/>
        </p:nvSpPr>
        <p:spPr bwMode="auto">
          <a:xfrm flipV="1">
            <a:off x="3581400" y="3429000"/>
            <a:ext cx="0" cy="76200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1456" name="Text Box 15"/>
          <p:cNvSpPr txBox="1">
            <a:spLocks noChangeArrowheads="1"/>
          </p:cNvSpPr>
          <p:nvPr/>
        </p:nvSpPr>
        <p:spPr bwMode="auto">
          <a:xfrm>
            <a:off x="3200400" y="4267200"/>
            <a:ext cx="8191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core 2</a:t>
            </a:r>
          </a:p>
        </p:txBody>
      </p:sp>
      <p:sp>
        <p:nvSpPr>
          <p:cNvPr id="61457" name="Line 16"/>
          <p:cNvSpPr>
            <a:spLocks noChangeShapeType="1"/>
          </p:cNvSpPr>
          <p:nvPr/>
        </p:nvSpPr>
        <p:spPr bwMode="auto">
          <a:xfrm flipV="1">
            <a:off x="5105400" y="3429000"/>
            <a:ext cx="0" cy="76200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1458" name="Text Box 17"/>
          <p:cNvSpPr txBox="1">
            <a:spLocks noChangeArrowheads="1"/>
          </p:cNvSpPr>
          <p:nvPr/>
        </p:nvSpPr>
        <p:spPr bwMode="auto">
          <a:xfrm>
            <a:off x="4724400" y="4267200"/>
            <a:ext cx="8191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core 1</a:t>
            </a:r>
          </a:p>
        </p:txBody>
      </p:sp>
      <p:sp>
        <p:nvSpPr>
          <p:cNvPr id="61459" name="Line 18"/>
          <p:cNvSpPr>
            <a:spLocks noChangeShapeType="1"/>
          </p:cNvSpPr>
          <p:nvPr/>
        </p:nvSpPr>
        <p:spPr bwMode="auto">
          <a:xfrm flipV="1">
            <a:off x="6629400" y="3429000"/>
            <a:ext cx="0" cy="76200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1460" name="Text Box 19"/>
          <p:cNvSpPr txBox="1">
            <a:spLocks noChangeArrowheads="1"/>
          </p:cNvSpPr>
          <p:nvPr/>
        </p:nvSpPr>
        <p:spPr bwMode="auto">
          <a:xfrm>
            <a:off x="6248400" y="4267200"/>
            <a:ext cx="8191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core 0</a:t>
            </a:r>
          </a:p>
        </p:txBody>
      </p:sp>
      <p:sp>
        <p:nvSpPr>
          <p:cNvPr id="61461" name="Text Box 20"/>
          <p:cNvSpPr txBox="1">
            <a:spLocks noChangeArrowheads="1"/>
          </p:cNvSpPr>
          <p:nvPr/>
        </p:nvSpPr>
        <p:spPr bwMode="auto">
          <a:xfrm>
            <a:off x="669925" y="5121275"/>
            <a:ext cx="6788150" cy="10668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buFontTx/>
              <a:buChar char="•"/>
            </a:pPr>
            <a:r>
              <a:rPr lang="en-US" altLang="zh-CN" sz="3200">
                <a:ea typeface="宋体" pitchFamily="2" charset="-122"/>
              </a:rPr>
              <a:t> Process/thread is allowed to run on</a:t>
            </a:r>
            <a:br>
              <a:rPr lang="en-US" altLang="zh-CN" sz="3200">
                <a:ea typeface="宋体" pitchFamily="2" charset="-122"/>
              </a:rPr>
            </a:br>
            <a:r>
              <a:rPr lang="en-US" altLang="zh-CN" sz="3200">
                <a:ea typeface="宋体" pitchFamily="2" charset="-122"/>
              </a:rPr>
              <a:t>  cores 0,2,3, but not on core 1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3576A71-90EB-4B3C-8B72-7B41C4558D2F}" type="slidenum">
              <a:rPr lang="en-US" altLang="zh-CN">
                <a:ea typeface="宋体" pitchFamily="2" charset="-122"/>
              </a:rPr>
              <a:pPr/>
              <a:t>56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4000" smtClean="0">
                <a:ea typeface="宋体" pitchFamily="2" charset="-122"/>
              </a:rPr>
              <a:t>Affinity masks when multi-core and SMT combined</a:t>
            </a:r>
          </a:p>
        </p:txBody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1600200"/>
            <a:ext cx="9144000" cy="4525963"/>
          </a:xfrm>
        </p:spPr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Separate bits for each simultaneous thread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Example: 4-way multi-core,  2 threads per core</a:t>
            </a:r>
          </a:p>
          <a:p>
            <a:pPr eaLnBrk="1" hangingPunct="1">
              <a:buFontTx/>
              <a:buNone/>
            </a:pPr>
            <a:endParaRPr lang="en-US" altLang="zh-CN" smtClean="0">
              <a:ea typeface="宋体" pitchFamily="2" charset="-122"/>
            </a:endParaRPr>
          </a:p>
        </p:txBody>
      </p:sp>
      <p:sp>
        <p:nvSpPr>
          <p:cNvPr id="62469" name="Rectangle 4"/>
          <p:cNvSpPr>
            <a:spLocks noChangeArrowheads="1"/>
          </p:cNvSpPr>
          <p:nvPr/>
        </p:nvSpPr>
        <p:spPr bwMode="auto">
          <a:xfrm>
            <a:off x="1524000" y="3048000"/>
            <a:ext cx="5867400" cy="5334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62470" name="Line 5"/>
          <p:cNvSpPr>
            <a:spLocks noChangeShapeType="1"/>
          </p:cNvSpPr>
          <p:nvPr/>
        </p:nvSpPr>
        <p:spPr bwMode="auto">
          <a:xfrm>
            <a:off x="4495800" y="3048000"/>
            <a:ext cx="0" cy="533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2471" name="Line 6"/>
          <p:cNvSpPr>
            <a:spLocks noChangeShapeType="1"/>
          </p:cNvSpPr>
          <p:nvPr/>
        </p:nvSpPr>
        <p:spPr bwMode="auto">
          <a:xfrm>
            <a:off x="2971800" y="3048000"/>
            <a:ext cx="0" cy="533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2472" name="Line 7"/>
          <p:cNvSpPr>
            <a:spLocks noChangeShapeType="1"/>
          </p:cNvSpPr>
          <p:nvPr/>
        </p:nvSpPr>
        <p:spPr bwMode="auto">
          <a:xfrm>
            <a:off x="5943600" y="3048000"/>
            <a:ext cx="0" cy="533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2473" name="Text Box 11"/>
          <p:cNvSpPr txBox="1">
            <a:spLocks noChangeArrowheads="1"/>
          </p:cNvSpPr>
          <p:nvPr/>
        </p:nvSpPr>
        <p:spPr bwMode="auto">
          <a:xfrm>
            <a:off x="1689100" y="3048000"/>
            <a:ext cx="339725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1</a:t>
            </a:r>
          </a:p>
        </p:txBody>
      </p:sp>
      <p:sp>
        <p:nvSpPr>
          <p:cNvPr id="62474" name="Line 12"/>
          <p:cNvSpPr>
            <a:spLocks noChangeShapeType="1"/>
          </p:cNvSpPr>
          <p:nvPr/>
        </p:nvSpPr>
        <p:spPr bwMode="auto">
          <a:xfrm>
            <a:off x="2209800" y="3048000"/>
            <a:ext cx="0" cy="533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2475" name="Line 13"/>
          <p:cNvSpPr>
            <a:spLocks noChangeShapeType="1"/>
          </p:cNvSpPr>
          <p:nvPr/>
        </p:nvSpPr>
        <p:spPr bwMode="auto">
          <a:xfrm>
            <a:off x="3733800" y="3048000"/>
            <a:ext cx="0" cy="533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2476" name="Line 14"/>
          <p:cNvSpPr>
            <a:spLocks noChangeShapeType="1"/>
          </p:cNvSpPr>
          <p:nvPr/>
        </p:nvSpPr>
        <p:spPr bwMode="auto">
          <a:xfrm>
            <a:off x="5181600" y="3048000"/>
            <a:ext cx="0" cy="533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2477" name="Line 15"/>
          <p:cNvSpPr>
            <a:spLocks noChangeShapeType="1"/>
          </p:cNvSpPr>
          <p:nvPr/>
        </p:nvSpPr>
        <p:spPr bwMode="auto">
          <a:xfrm>
            <a:off x="6629400" y="3048000"/>
            <a:ext cx="0" cy="533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2478" name="AutoShape 16"/>
          <p:cNvSpPr>
            <a:spLocks/>
          </p:cNvSpPr>
          <p:nvPr/>
        </p:nvSpPr>
        <p:spPr bwMode="auto">
          <a:xfrm rot="5400000">
            <a:off x="2133600" y="3124200"/>
            <a:ext cx="228600" cy="1295400"/>
          </a:xfrm>
          <a:prstGeom prst="rightBrace">
            <a:avLst>
              <a:gd name="adj1" fmla="val 47222"/>
              <a:gd name="adj2" fmla="val 50000"/>
            </a:avLst>
          </a:prstGeom>
          <a:noFill/>
          <a:ln w="25400">
            <a:solidFill>
              <a:srgbClr val="FF33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62479" name="AutoShape 17"/>
          <p:cNvSpPr>
            <a:spLocks/>
          </p:cNvSpPr>
          <p:nvPr/>
        </p:nvSpPr>
        <p:spPr bwMode="auto">
          <a:xfrm rot="5400000">
            <a:off x="3581400" y="3124200"/>
            <a:ext cx="228600" cy="1295400"/>
          </a:xfrm>
          <a:prstGeom prst="rightBrace">
            <a:avLst>
              <a:gd name="adj1" fmla="val 47222"/>
              <a:gd name="adj2" fmla="val 50000"/>
            </a:avLst>
          </a:prstGeom>
          <a:noFill/>
          <a:ln w="25400">
            <a:solidFill>
              <a:srgbClr val="FF33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62480" name="AutoShape 18"/>
          <p:cNvSpPr>
            <a:spLocks/>
          </p:cNvSpPr>
          <p:nvPr/>
        </p:nvSpPr>
        <p:spPr bwMode="auto">
          <a:xfrm rot="5400000">
            <a:off x="5105400" y="3124200"/>
            <a:ext cx="228600" cy="1295400"/>
          </a:xfrm>
          <a:prstGeom prst="rightBrace">
            <a:avLst>
              <a:gd name="adj1" fmla="val 47222"/>
              <a:gd name="adj2" fmla="val 50000"/>
            </a:avLst>
          </a:prstGeom>
          <a:noFill/>
          <a:ln w="25400">
            <a:solidFill>
              <a:srgbClr val="FF33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62481" name="AutoShape 19"/>
          <p:cNvSpPr>
            <a:spLocks/>
          </p:cNvSpPr>
          <p:nvPr/>
        </p:nvSpPr>
        <p:spPr bwMode="auto">
          <a:xfrm rot="5400000">
            <a:off x="6553200" y="3124200"/>
            <a:ext cx="228600" cy="1295400"/>
          </a:xfrm>
          <a:prstGeom prst="rightBrace">
            <a:avLst>
              <a:gd name="adj1" fmla="val 47222"/>
              <a:gd name="adj2" fmla="val 50000"/>
            </a:avLst>
          </a:prstGeom>
          <a:noFill/>
          <a:ln w="25400">
            <a:solidFill>
              <a:srgbClr val="FF33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62482" name="Text Box 20"/>
          <p:cNvSpPr txBox="1">
            <a:spLocks noChangeArrowheads="1"/>
          </p:cNvSpPr>
          <p:nvPr/>
        </p:nvSpPr>
        <p:spPr bwMode="auto">
          <a:xfrm>
            <a:off x="1828800" y="3962400"/>
            <a:ext cx="8191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core 3</a:t>
            </a:r>
          </a:p>
        </p:txBody>
      </p:sp>
      <p:sp>
        <p:nvSpPr>
          <p:cNvPr id="62483" name="Text Box 21"/>
          <p:cNvSpPr txBox="1">
            <a:spLocks noChangeArrowheads="1"/>
          </p:cNvSpPr>
          <p:nvPr/>
        </p:nvSpPr>
        <p:spPr bwMode="auto">
          <a:xfrm>
            <a:off x="3276600" y="3962400"/>
            <a:ext cx="8191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core 2</a:t>
            </a:r>
          </a:p>
        </p:txBody>
      </p:sp>
      <p:sp>
        <p:nvSpPr>
          <p:cNvPr id="62484" name="Text Box 22"/>
          <p:cNvSpPr txBox="1">
            <a:spLocks noChangeArrowheads="1"/>
          </p:cNvSpPr>
          <p:nvPr/>
        </p:nvSpPr>
        <p:spPr bwMode="auto">
          <a:xfrm>
            <a:off x="4800600" y="3962400"/>
            <a:ext cx="8191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core 1</a:t>
            </a:r>
          </a:p>
        </p:txBody>
      </p:sp>
      <p:sp>
        <p:nvSpPr>
          <p:cNvPr id="62485" name="Text Box 23"/>
          <p:cNvSpPr txBox="1">
            <a:spLocks noChangeArrowheads="1"/>
          </p:cNvSpPr>
          <p:nvPr/>
        </p:nvSpPr>
        <p:spPr bwMode="auto">
          <a:xfrm>
            <a:off x="6248400" y="3962400"/>
            <a:ext cx="8191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FF3300"/>
                </a:solidFill>
                <a:ea typeface="宋体" pitchFamily="2" charset="-122"/>
              </a:rPr>
              <a:t>core 0</a:t>
            </a:r>
          </a:p>
        </p:txBody>
      </p:sp>
      <p:sp>
        <p:nvSpPr>
          <p:cNvPr id="62486" name="Text Box 24"/>
          <p:cNvSpPr txBox="1">
            <a:spLocks noChangeArrowheads="1"/>
          </p:cNvSpPr>
          <p:nvPr/>
        </p:nvSpPr>
        <p:spPr bwMode="auto">
          <a:xfrm>
            <a:off x="2438400" y="3059113"/>
            <a:ext cx="339725" cy="427037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1</a:t>
            </a:r>
          </a:p>
        </p:txBody>
      </p:sp>
      <p:sp>
        <p:nvSpPr>
          <p:cNvPr id="62487" name="Text Box 25"/>
          <p:cNvSpPr txBox="1">
            <a:spLocks noChangeArrowheads="1"/>
          </p:cNvSpPr>
          <p:nvPr/>
        </p:nvSpPr>
        <p:spPr bwMode="auto">
          <a:xfrm>
            <a:off x="3200400" y="3060700"/>
            <a:ext cx="339725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0</a:t>
            </a:r>
          </a:p>
        </p:txBody>
      </p:sp>
      <p:sp>
        <p:nvSpPr>
          <p:cNvPr id="62488" name="Text Box 26"/>
          <p:cNvSpPr txBox="1">
            <a:spLocks noChangeArrowheads="1"/>
          </p:cNvSpPr>
          <p:nvPr/>
        </p:nvSpPr>
        <p:spPr bwMode="auto">
          <a:xfrm>
            <a:off x="3949700" y="3071813"/>
            <a:ext cx="339725" cy="427037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0</a:t>
            </a:r>
          </a:p>
        </p:txBody>
      </p:sp>
      <p:sp>
        <p:nvSpPr>
          <p:cNvPr id="62489" name="Text Box 27"/>
          <p:cNvSpPr txBox="1">
            <a:spLocks noChangeArrowheads="1"/>
          </p:cNvSpPr>
          <p:nvPr/>
        </p:nvSpPr>
        <p:spPr bwMode="auto">
          <a:xfrm>
            <a:off x="4633913" y="3073400"/>
            <a:ext cx="339725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1</a:t>
            </a:r>
          </a:p>
        </p:txBody>
      </p:sp>
      <p:sp>
        <p:nvSpPr>
          <p:cNvPr id="62490" name="Text Box 28"/>
          <p:cNvSpPr txBox="1">
            <a:spLocks noChangeArrowheads="1"/>
          </p:cNvSpPr>
          <p:nvPr/>
        </p:nvSpPr>
        <p:spPr bwMode="auto">
          <a:xfrm>
            <a:off x="5395913" y="3073400"/>
            <a:ext cx="339725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0</a:t>
            </a:r>
          </a:p>
        </p:txBody>
      </p:sp>
      <p:sp>
        <p:nvSpPr>
          <p:cNvPr id="62491" name="Text Box 29"/>
          <p:cNvSpPr txBox="1">
            <a:spLocks noChangeArrowheads="1"/>
          </p:cNvSpPr>
          <p:nvPr/>
        </p:nvSpPr>
        <p:spPr bwMode="auto">
          <a:xfrm>
            <a:off x="6081713" y="3073400"/>
            <a:ext cx="339725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1</a:t>
            </a:r>
          </a:p>
        </p:txBody>
      </p:sp>
      <p:sp>
        <p:nvSpPr>
          <p:cNvPr id="62492" name="Text Box 30"/>
          <p:cNvSpPr txBox="1">
            <a:spLocks noChangeArrowheads="1"/>
          </p:cNvSpPr>
          <p:nvPr/>
        </p:nvSpPr>
        <p:spPr bwMode="auto">
          <a:xfrm>
            <a:off x="6843713" y="3073400"/>
            <a:ext cx="339725" cy="4270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200">
                <a:ea typeface="宋体" pitchFamily="2" charset="-122"/>
              </a:rPr>
              <a:t>1</a:t>
            </a:r>
          </a:p>
        </p:txBody>
      </p:sp>
      <p:sp>
        <p:nvSpPr>
          <p:cNvPr id="62493" name="Line 31"/>
          <p:cNvSpPr>
            <a:spLocks noChangeShapeType="1"/>
          </p:cNvSpPr>
          <p:nvPr/>
        </p:nvSpPr>
        <p:spPr bwMode="auto">
          <a:xfrm flipV="1">
            <a:off x="1828800" y="3429000"/>
            <a:ext cx="0" cy="1447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2494" name="Line 32"/>
          <p:cNvSpPr>
            <a:spLocks noChangeShapeType="1"/>
          </p:cNvSpPr>
          <p:nvPr/>
        </p:nvSpPr>
        <p:spPr bwMode="auto">
          <a:xfrm flipV="1">
            <a:off x="2590800" y="3429000"/>
            <a:ext cx="0" cy="1447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2495" name="Line 35"/>
          <p:cNvSpPr>
            <a:spLocks noChangeShapeType="1"/>
          </p:cNvSpPr>
          <p:nvPr/>
        </p:nvSpPr>
        <p:spPr bwMode="auto">
          <a:xfrm>
            <a:off x="2971800" y="2895600"/>
            <a:ext cx="0" cy="838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2496" name="Line 37"/>
          <p:cNvSpPr>
            <a:spLocks noChangeShapeType="1"/>
          </p:cNvSpPr>
          <p:nvPr/>
        </p:nvSpPr>
        <p:spPr bwMode="auto">
          <a:xfrm>
            <a:off x="4487863" y="2903538"/>
            <a:ext cx="0" cy="838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2497" name="Line 38"/>
          <p:cNvSpPr>
            <a:spLocks noChangeShapeType="1"/>
          </p:cNvSpPr>
          <p:nvPr/>
        </p:nvSpPr>
        <p:spPr bwMode="auto">
          <a:xfrm>
            <a:off x="5940425" y="2914650"/>
            <a:ext cx="0" cy="838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2498" name="Line 40"/>
          <p:cNvSpPr>
            <a:spLocks noChangeShapeType="1"/>
          </p:cNvSpPr>
          <p:nvPr/>
        </p:nvSpPr>
        <p:spPr bwMode="auto">
          <a:xfrm flipV="1">
            <a:off x="3352800" y="3429000"/>
            <a:ext cx="0" cy="1447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2499" name="Line 41"/>
          <p:cNvSpPr>
            <a:spLocks noChangeShapeType="1"/>
          </p:cNvSpPr>
          <p:nvPr/>
        </p:nvSpPr>
        <p:spPr bwMode="auto">
          <a:xfrm flipV="1">
            <a:off x="4114800" y="3429000"/>
            <a:ext cx="0" cy="1447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2500" name="Line 42"/>
          <p:cNvSpPr>
            <a:spLocks noChangeShapeType="1"/>
          </p:cNvSpPr>
          <p:nvPr/>
        </p:nvSpPr>
        <p:spPr bwMode="auto">
          <a:xfrm flipV="1">
            <a:off x="4800600" y="3429000"/>
            <a:ext cx="0" cy="1447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2501" name="Line 43"/>
          <p:cNvSpPr>
            <a:spLocks noChangeShapeType="1"/>
          </p:cNvSpPr>
          <p:nvPr/>
        </p:nvSpPr>
        <p:spPr bwMode="auto">
          <a:xfrm flipV="1">
            <a:off x="5562600" y="3429000"/>
            <a:ext cx="0" cy="1447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2502" name="Line 44"/>
          <p:cNvSpPr>
            <a:spLocks noChangeShapeType="1"/>
          </p:cNvSpPr>
          <p:nvPr/>
        </p:nvSpPr>
        <p:spPr bwMode="auto">
          <a:xfrm flipV="1">
            <a:off x="6248400" y="3429000"/>
            <a:ext cx="0" cy="1447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2503" name="Line 45"/>
          <p:cNvSpPr>
            <a:spLocks noChangeShapeType="1"/>
          </p:cNvSpPr>
          <p:nvPr/>
        </p:nvSpPr>
        <p:spPr bwMode="auto">
          <a:xfrm flipV="1">
            <a:off x="7010400" y="3429000"/>
            <a:ext cx="0" cy="1447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2504" name="Text Box 46"/>
          <p:cNvSpPr txBox="1">
            <a:spLocks noChangeArrowheads="1"/>
          </p:cNvSpPr>
          <p:nvPr/>
        </p:nvSpPr>
        <p:spPr bwMode="auto">
          <a:xfrm>
            <a:off x="1508125" y="4929188"/>
            <a:ext cx="688975" cy="51752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1400">
                <a:ea typeface="宋体" pitchFamily="2" charset="-122"/>
              </a:rPr>
              <a:t>thread</a:t>
            </a:r>
            <a:br>
              <a:rPr lang="en-US" altLang="zh-CN" sz="1400">
                <a:ea typeface="宋体" pitchFamily="2" charset="-122"/>
              </a:rPr>
            </a:br>
            <a:r>
              <a:rPr lang="en-US" altLang="zh-CN" sz="1400">
                <a:ea typeface="宋体" pitchFamily="2" charset="-122"/>
              </a:rPr>
              <a:t>1</a:t>
            </a:r>
          </a:p>
        </p:txBody>
      </p:sp>
      <p:sp>
        <p:nvSpPr>
          <p:cNvPr id="62505" name="Text Box 54"/>
          <p:cNvSpPr txBox="1">
            <a:spLocks noChangeArrowheads="1"/>
          </p:cNvSpPr>
          <p:nvPr/>
        </p:nvSpPr>
        <p:spPr bwMode="auto">
          <a:xfrm>
            <a:off x="228600" y="5562600"/>
            <a:ext cx="7591425" cy="100647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buFontTx/>
              <a:buChar char="•"/>
            </a:pPr>
            <a:r>
              <a:rPr lang="en-US" altLang="zh-CN" sz="3200">
                <a:ea typeface="宋体" pitchFamily="2" charset="-122"/>
              </a:rPr>
              <a:t> </a:t>
            </a:r>
            <a:r>
              <a:rPr lang="en-US" altLang="zh-CN" sz="200">
                <a:ea typeface="宋体" pitchFamily="2" charset="-122"/>
              </a:rPr>
              <a:t> </a:t>
            </a:r>
            <a:r>
              <a:rPr lang="en-US" altLang="zh-CN" sz="2800">
                <a:ea typeface="宋体" pitchFamily="2" charset="-122"/>
              </a:rPr>
              <a:t>Core 2 can’t run the process</a:t>
            </a:r>
          </a:p>
          <a:p>
            <a:pPr>
              <a:buFontTx/>
              <a:buChar char="•"/>
            </a:pPr>
            <a:r>
              <a:rPr lang="en-US" altLang="zh-CN" sz="2800">
                <a:ea typeface="宋体" pitchFamily="2" charset="-122"/>
              </a:rPr>
              <a:t> </a:t>
            </a:r>
            <a:r>
              <a:rPr lang="en-US" altLang="zh-CN" sz="800">
                <a:ea typeface="宋体" pitchFamily="2" charset="-122"/>
              </a:rPr>
              <a:t> </a:t>
            </a:r>
            <a:r>
              <a:rPr lang="en-US" altLang="zh-CN" sz="2800">
                <a:ea typeface="宋体" pitchFamily="2" charset="-122"/>
              </a:rPr>
              <a:t>Core 1 can only use one simultaneous thread</a:t>
            </a:r>
          </a:p>
        </p:txBody>
      </p:sp>
      <p:sp>
        <p:nvSpPr>
          <p:cNvPr id="62506" name="Text Box 55"/>
          <p:cNvSpPr txBox="1">
            <a:spLocks noChangeArrowheads="1"/>
          </p:cNvSpPr>
          <p:nvPr/>
        </p:nvSpPr>
        <p:spPr bwMode="auto">
          <a:xfrm>
            <a:off x="2270125" y="4929188"/>
            <a:ext cx="688975" cy="51752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1400">
                <a:ea typeface="宋体" pitchFamily="2" charset="-122"/>
              </a:rPr>
              <a:t>thread</a:t>
            </a:r>
            <a:br>
              <a:rPr lang="en-US" altLang="zh-CN" sz="1400">
                <a:ea typeface="宋体" pitchFamily="2" charset="-122"/>
              </a:rPr>
            </a:br>
            <a:r>
              <a:rPr lang="en-US" altLang="zh-CN" sz="1400">
                <a:ea typeface="宋体" pitchFamily="2" charset="-122"/>
              </a:rPr>
              <a:t>0</a:t>
            </a:r>
          </a:p>
        </p:txBody>
      </p:sp>
      <p:sp>
        <p:nvSpPr>
          <p:cNvPr id="62507" name="Text Box 56"/>
          <p:cNvSpPr txBox="1">
            <a:spLocks noChangeArrowheads="1"/>
          </p:cNvSpPr>
          <p:nvPr/>
        </p:nvSpPr>
        <p:spPr bwMode="auto">
          <a:xfrm>
            <a:off x="2955925" y="4929188"/>
            <a:ext cx="688975" cy="51752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1400">
                <a:ea typeface="宋体" pitchFamily="2" charset="-122"/>
              </a:rPr>
              <a:t>thread</a:t>
            </a:r>
            <a:br>
              <a:rPr lang="en-US" altLang="zh-CN" sz="1400">
                <a:ea typeface="宋体" pitchFamily="2" charset="-122"/>
              </a:rPr>
            </a:br>
            <a:r>
              <a:rPr lang="en-US" altLang="zh-CN" sz="1400">
                <a:ea typeface="宋体" pitchFamily="2" charset="-122"/>
              </a:rPr>
              <a:t>1</a:t>
            </a:r>
          </a:p>
        </p:txBody>
      </p:sp>
      <p:sp>
        <p:nvSpPr>
          <p:cNvPr id="62508" name="Text Box 57"/>
          <p:cNvSpPr txBox="1">
            <a:spLocks noChangeArrowheads="1"/>
          </p:cNvSpPr>
          <p:nvPr/>
        </p:nvSpPr>
        <p:spPr bwMode="auto">
          <a:xfrm>
            <a:off x="3717925" y="4929188"/>
            <a:ext cx="688975" cy="51752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1400">
                <a:ea typeface="宋体" pitchFamily="2" charset="-122"/>
              </a:rPr>
              <a:t>thread</a:t>
            </a:r>
            <a:br>
              <a:rPr lang="en-US" altLang="zh-CN" sz="1400">
                <a:ea typeface="宋体" pitchFamily="2" charset="-122"/>
              </a:rPr>
            </a:br>
            <a:r>
              <a:rPr lang="en-US" altLang="zh-CN" sz="1400">
                <a:ea typeface="宋体" pitchFamily="2" charset="-122"/>
              </a:rPr>
              <a:t>0</a:t>
            </a:r>
          </a:p>
        </p:txBody>
      </p:sp>
      <p:sp>
        <p:nvSpPr>
          <p:cNvPr id="62509" name="Text Box 58"/>
          <p:cNvSpPr txBox="1">
            <a:spLocks noChangeArrowheads="1"/>
          </p:cNvSpPr>
          <p:nvPr/>
        </p:nvSpPr>
        <p:spPr bwMode="auto">
          <a:xfrm>
            <a:off x="4443413" y="4929188"/>
            <a:ext cx="688975" cy="51752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1400">
                <a:ea typeface="宋体" pitchFamily="2" charset="-122"/>
              </a:rPr>
              <a:t>thread</a:t>
            </a:r>
            <a:br>
              <a:rPr lang="en-US" altLang="zh-CN" sz="1400">
                <a:ea typeface="宋体" pitchFamily="2" charset="-122"/>
              </a:rPr>
            </a:br>
            <a:r>
              <a:rPr lang="en-US" altLang="zh-CN" sz="1400">
                <a:ea typeface="宋体" pitchFamily="2" charset="-122"/>
              </a:rPr>
              <a:t>1</a:t>
            </a:r>
          </a:p>
        </p:txBody>
      </p:sp>
      <p:sp>
        <p:nvSpPr>
          <p:cNvPr id="62510" name="Text Box 59"/>
          <p:cNvSpPr txBox="1">
            <a:spLocks noChangeArrowheads="1"/>
          </p:cNvSpPr>
          <p:nvPr/>
        </p:nvSpPr>
        <p:spPr bwMode="auto">
          <a:xfrm>
            <a:off x="5205413" y="4929188"/>
            <a:ext cx="688975" cy="51752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1400">
                <a:ea typeface="宋体" pitchFamily="2" charset="-122"/>
              </a:rPr>
              <a:t>thread</a:t>
            </a:r>
            <a:br>
              <a:rPr lang="en-US" altLang="zh-CN" sz="1400">
                <a:ea typeface="宋体" pitchFamily="2" charset="-122"/>
              </a:rPr>
            </a:br>
            <a:r>
              <a:rPr lang="en-US" altLang="zh-CN" sz="1400">
                <a:ea typeface="宋体" pitchFamily="2" charset="-122"/>
              </a:rPr>
              <a:t>0</a:t>
            </a:r>
          </a:p>
        </p:txBody>
      </p:sp>
      <p:sp>
        <p:nvSpPr>
          <p:cNvPr id="62511" name="Text Box 60"/>
          <p:cNvSpPr txBox="1">
            <a:spLocks noChangeArrowheads="1"/>
          </p:cNvSpPr>
          <p:nvPr/>
        </p:nvSpPr>
        <p:spPr bwMode="auto">
          <a:xfrm>
            <a:off x="5927725" y="4929188"/>
            <a:ext cx="688975" cy="51752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1400">
                <a:ea typeface="宋体" pitchFamily="2" charset="-122"/>
              </a:rPr>
              <a:t>thread</a:t>
            </a:r>
            <a:br>
              <a:rPr lang="en-US" altLang="zh-CN" sz="1400">
                <a:ea typeface="宋体" pitchFamily="2" charset="-122"/>
              </a:rPr>
            </a:br>
            <a:r>
              <a:rPr lang="en-US" altLang="zh-CN" sz="1400">
                <a:ea typeface="宋体" pitchFamily="2" charset="-122"/>
              </a:rPr>
              <a:t>1</a:t>
            </a:r>
          </a:p>
        </p:txBody>
      </p:sp>
      <p:sp>
        <p:nvSpPr>
          <p:cNvPr id="62512" name="Text Box 61"/>
          <p:cNvSpPr txBox="1">
            <a:spLocks noChangeArrowheads="1"/>
          </p:cNvSpPr>
          <p:nvPr/>
        </p:nvSpPr>
        <p:spPr bwMode="auto">
          <a:xfrm>
            <a:off x="6689725" y="4929188"/>
            <a:ext cx="688975" cy="51752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1400">
                <a:ea typeface="宋体" pitchFamily="2" charset="-122"/>
              </a:rPr>
              <a:t>thread</a:t>
            </a:r>
            <a:br>
              <a:rPr lang="en-US" altLang="zh-CN" sz="1400">
                <a:ea typeface="宋体" pitchFamily="2" charset="-122"/>
              </a:rPr>
            </a:br>
            <a:r>
              <a:rPr lang="en-US" altLang="zh-CN" sz="1400">
                <a:ea typeface="宋体" pitchFamily="2" charset="-122"/>
              </a:rPr>
              <a:t>0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8DCF0E15-7C54-42C9-800B-B654E44618CD}" type="slidenum">
              <a:rPr lang="en-US" altLang="zh-CN">
                <a:ea typeface="宋体" pitchFamily="2" charset="-122"/>
              </a:rPr>
              <a:pPr/>
              <a:t>57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634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Default Affinities</a:t>
            </a:r>
          </a:p>
        </p:txBody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Default affinity mask is all 1s: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all threads can run on all processors</a:t>
            </a:r>
          </a:p>
          <a:p>
            <a:pPr eaLnBrk="1" hangingPunct="1">
              <a:lnSpc>
                <a:spcPct val="90000"/>
              </a:lnSpc>
            </a:pPr>
            <a:endParaRPr lang="en-US" altLang="zh-CN" smtClean="0">
              <a:ea typeface="宋体" pitchFamily="2" charset="-122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Then, the OS scheduler decides what threads run on what core</a:t>
            </a:r>
            <a:br>
              <a:rPr lang="en-US" altLang="zh-CN" smtClean="0">
                <a:ea typeface="宋体" pitchFamily="2" charset="-122"/>
              </a:rPr>
            </a:br>
            <a:endParaRPr lang="en-US" altLang="zh-CN" smtClean="0">
              <a:ea typeface="宋体" pitchFamily="2" charset="-122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CN" smtClean="0">
                <a:ea typeface="宋体" pitchFamily="2" charset="-122"/>
              </a:rPr>
              <a:t>OS scheduler detects skewed workloads, migrating threads to less busy processors </a:t>
            </a:r>
          </a:p>
          <a:p>
            <a:pPr eaLnBrk="1" hangingPunct="1">
              <a:lnSpc>
                <a:spcPct val="90000"/>
              </a:lnSpc>
            </a:pPr>
            <a:endParaRPr lang="en-US" altLang="zh-CN" smtClean="0"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F5D1FEA-6615-42C6-A0B2-3D2F26A2511D}" type="slidenum">
              <a:rPr lang="en-US" altLang="zh-CN">
                <a:ea typeface="宋体" pitchFamily="2" charset="-122"/>
              </a:rPr>
              <a:pPr/>
              <a:t>58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645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Process migration is costly</a:t>
            </a:r>
          </a:p>
        </p:txBody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610600" cy="4525963"/>
          </a:xfrm>
        </p:spPr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Need to restart the execution pipeline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Cached data is invalidated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OS scheduler tries to avoid migration as much as possible: 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it tends to keeps a thread on the same core </a:t>
            </a: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This is called </a:t>
            </a:r>
            <a:r>
              <a:rPr lang="en-US" altLang="zh-CN" i="1" smtClean="0">
                <a:ea typeface="宋体" pitchFamily="2" charset="-122"/>
              </a:rPr>
              <a:t>soft affinity</a:t>
            </a:r>
          </a:p>
          <a:p>
            <a:pPr eaLnBrk="1" hangingPunct="1"/>
            <a:endParaRPr lang="en-US" altLang="zh-CN" smtClean="0"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F84A9772-817D-42F2-BE67-6C653BB05DF8}" type="slidenum">
              <a:rPr lang="en-US" altLang="zh-CN">
                <a:ea typeface="宋体" pitchFamily="2" charset="-122"/>
              </a:rPr>
              <a:pPr/>
              <a:t>59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655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Hard affinities</a:t>
            </a:r>
          </a:p>
        </p:txBody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en-US" altLang="zh-CN" smtClean="0">
              <a:ea typeface="宋体" pitchFamily="2" charset="-122"/>
            </a:endParaRP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The programmer can prescribe her own affinities (hard affinities)</a:t>
            </a:r>
          </a:p>
          <a:p>
            <a:pPr eaLnBrk="1" hangingPunct="1"/>
            <a:endParaRPr lang="en-US" altLang="zh-CN" smtClean="0">
              <a:ea typeface="宋体" pitchFamily="2" charset="-122"/>
            </a:endParaRP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Rule of thumb: use the default scheduler unless a good reason not to</a:t>
            </a:r>
          </a:p>
          <a:p>
            <a:pPr eaLnBrk="1" hangingPunct="1"/>
            <a:endParaRPr lang="en-US" altLang="zh-CN" smtClean="0">
              <a:ea typeface="宋体" pitchFamily="2" charset="-122"/>
            </a:endParaRPr>
          </a:p>
          <a:p>
            <a:pPr eaLnBrk="1" hangingPunct="1"/>
            <a:endParaRPr lang="en-US" altLang="zh-CN" smtClean="0"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00254506-BD73-43F9-946C-85DAE4F47293}" type="slidenum">
              <a:rPr lang="en-US" altLang="zh-CN">
                <a:ea typeface="宋体" pitchFamily="2" charset="-122"/>
              </a:rPr>
              <a:pPr/>
              <a:t>6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The cores run in parallel</a:t>
            </a:r>
          </a:p>
        </p:txBody>
      </p:sp>
      <p:sp>
        <p:nvSpPr>
          <p:cNvPr id="11268" name="Rectangle 5"/>
          <p:cNvSpPr>
            <a:spLocks noChangeArrowheads="1"/>
          </p:cNvSpPr>
          <p:nvPr/>
        </p:nvSpPr>
        <p:spPr bwMode="auto">
          <a:xfrm>
            <a:off x="1066800" y="2362200"/>
            <a:ext cx="7212013" cy="3395663"/>
          </a:xfrm>
          <a:prstGeom prst="rect">
            <a:avLst/>
          </a:prstGeom>
          <a:solidFill>
            <a:srgbClr val="EAEAEA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11269" name="Line 6"/>
          <p:cNvSpPr>
            <a:spLocks noChangeShapeType="1"/>
          </p:cNvSpPr>
          <p:nvPr/>
        </p:nvSpPr>
        <p:spPr bwMode="auto">
          <a:xfrm>
            <a:off x="4673600" y="2362200"/>
            <a:ext cx="0" cy="338931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270" name="Line 7"/>
          <p:cNvSpPr>
            <a:spLocks noChangeShapeType="1"/>
          </p:cNvSpPr>
          <p:nvPr/>
        </p:nvSpPr>
        <p:spPr bwMode="auto">
          <a:xfrm flipH="1">
            <a:off x="2819400" y="2362200"/>
            <a:ext cx="12700" cy="33909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271" name="Line 8"/>
          <p:cNvSpPr>
            <a:spLocks noChangeShapeType="1"/>
          </p:cNvSpPr>
          <p:nvPr/>
        </p:nvSpPr>
        <p:spPr bwMode="auto">
          <a:xfrm>
            <a:off x="6477000" y="2362200"/>
            <a:ext cx="0" cy="338931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272" name="Text Box 10"/>
          <p:cNvSpPr txBox="1">
            <a:spLocks noChangeArrowheads="1"/>
          </p:cNvSpPr>
          <p:nvPr/>
        </p:nvSpPr>
        <p:spPr bwMode="auto">
          <a:xfrm>
            <a:off x="1143000" y="3200400"/>
            <a:ext cx="328613" cy="17399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ea typeface="宋体" pitchFamily="2" charset="-122"/>
              </a:rPr>
              <a:t>core</a:t>
            </a:r>
          </a:p>
          <a:p>
            <a:endParaRPr lang="en-US" altLang="zh-CN">
              <a:ea typeface="宋体" pitchFamily="2" charset="-122"/>
            </a:endParaRPr>
          </a:p>
          <a:p>
            <a:r>
              <a:rPr lang="en-US" altLang="zh-CN">
                <a:ea typeface="宋体" pitchFamily="2" charset="-122"/>
              </a:rPr>
              <a:t>1</a:t>
            </a:r>
          </a:p>
        </p:txBody>
      </p:sp>
      <p:sp>
        <p:nvSpPr>
          <p:cNvPr id="11273" name="Text Box 11"/>
          <p:cNvSpPr txBox="1">
            <a:spLocks noChangeArrowheads="1"/>
          </p:cNvSpPr>
          <p:nvPr/>
        </p:nvSpPr>
        <p:spPr bwMode="auto">
          <a:xfrm>
            <a:off x="2971800" y="3200400"/>
            <a:ext cx="328613" cy="17399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ea typeface="宋体" pitchFamily="2" charset="-122"/>
              </a:rPr>
              <a:t>core</a:t>
            </a:r>
          </a:p>
          <a:p>
            <a:endParaRPr lang="en-US" altLang="zh-CN">
              <a:ea typeface="宋体" pitchFamily="2" charset="-122"/>
            </a:endParaRPr>
          </a:p>
          <a:p>
            <a:r>
              <a:rPr lang="en-US" altLang="zh-CN">
                <a:ea typeface="宋体" pitchFamily="2" charset="-122"/>
              </a:rPr>
              <a:t>2</a:t>
            </a:r>
          </a:p>
        </p:txBody>
      </p:sp>
      <p:sp>
        <p:nvSpPr>
          <p:cNvPr id="11274" name="Text Box 12"/>
          <p:cNvSpPr txBox="1">
            <a:spLocks noChangeArrowheads="1"/>
          </p:cNvSpPr>
          <p:nvPr/>
        </p:nvSpPr>
        <p:spPr bwMode="auto">
          <a:xfrm>
            <a:off x="4800600" y="3200400"/>
            <a:ext cx="328613" cy="17399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ea typeface="宋体" pitchFamily="2" charset="-122"/>
              </a:rPr>
              <a:t>core</a:t>
            </a:r>
          </a:p>
          <a:p>
            <a:endParaRPr lang="en-US" altLang="zh-CN">
              <a:ea typeface="宋体" pitchFamily="2" charset="-122"/>
            </a:endParaRPr>
          </a:p>
          <a:p>
            <a:r>
              <a:rPr lang="en-US" altLang="zh-CN">
                <a:ea typeface="宋体" pitchFamily="2" charset="-122"/>
              </a:rPr>
              <a:t>3</a:t>
            </a:r>
          </a:p>
        </p:txBody>
      </p:sp>
      <p:sp>
        <p:nvSpPr>
          <p:cNvPr id="11275" name="Text Box 13"/>
          <p:cNvSpPr txBox="1">
            <a:spLocks noChangeArrowheads="1"/>
          </p:cNvSpPr>
          <p:nvPr/>
        </p:nvSpPr>
        <p:spPr bwMode="auto">
          <a:xfrm>
            <a:off x="6629400" y="3200400"/>
            <a:ext cx="328613" cy="17399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ea typeface="宋体" pitchFamily="2" charset="-122"/>
              </a:rPr>
              <a:t>core</a:t>
            </a:r>
          </a:p>
          <a:p>
            <a:endParaRPr lang="en-US" altLang="zh-CN">
              <a:ea typeface="宋体" pitchFamily="2" charset="-122"/>
            </a:endParaRPr>
          </a:p>
          <a:p>
            <a:r>
              <a:rPr lang="en-US" altLang="zh-CN">
                <a:ea typeface="宋体" pitchFamily="2" charset="-122"/>
              </a:rPr>
              <a:t>4</a:t>
            </a:r>
          </a:p>
        </p:txBody>
      </p:sp>
      <p:sp>
        <p:nvSpPr>
          <p:cNvPr id="11276" name="Line 14"/>
          <p:cNvSpPr>
            <a:spLocks noChangeShapeType="1"/>
          </p:cNvSpPr>
          <p:nvPr/>
        </p:nvSpPr>
        <p:spPr bwMode="auto">
          <a:xfrm>
            <a:off x="1981200" y="1828800"/>
            <a:ext cx="0" cy="4648200"/>
          </a:xfrm>
          <a:prstGeom prst="line">
            <a:avLst/>
          </a:prstGeom>
          <a:noFill/>
          <a:ln w="3175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277" name="Line 15"/>
          <p:cNvSpPr>
            <a:spLocks noChangeShapeType="1"/>
          </p:cNvSpPr>
          <p:nvPr/>
        </p:nvSpPr>
        <p:spPr bwMode="auto">
          <a:xfrm>
            <a:off x="3810000" y="1828800"/>
            <a:ext cx="0" cy="4648200"/>
          </a:xfrm>
          <a:prstGeom prst="line">
            <a:avLst/>
          </a:prstGeom>
          <a:noFill/>
          <a:ln w="3175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278" name="Line 16"/>
          <p:cNvSpPr>
            <a:spLocks noChangeShapeType="1"/>
          </p:cNvSpPr>
          <p:nvPr/>
        </p:nvSpPr>
        <p:spPr bwMode="auto">
          <a:xfrm>
            <a:off x="5638800" y="1828800"/>
            <a:ext cx="0" cy="4648200"/>
          </a:xfrm>
          <a:prstGeom prst="line">
            <a:avLst/>
          </a:prstGeom>
          <a:noFill/>
          <a:ln w="3175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279" name="Line 17"/>
          <p:cNvSpPr>
            <a:spLocks noChangeShapeType="1"/>
          </p:cNvSpPr>
          <p:nvPr/>
        </p:nvSpPr>
        <p:spPr bwMode="auto">
          <a:xfrm>
            <a:off x="7467600" y="1828800"/>
            <a:ext cx="0" cy="4648200"/>
          </a:xfrm>
          <a:prstGeom prst="line">
            <a:avLst/>
          </a:prstGeom>
          <a:noFill/>
          <a:ln w="3175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280" name="Text Box 18"/>
          <p:cNvSpPr txBox="1">
            <a:spLocks noChangeArrowheads="1"/>
          </p:cNvSpPr>
          <p:nvPr/>
        </p:nvSpPr>
        <p:spPr bwMode="auto">
          <a:xfrm>
            <a:off x="1447800" y="1371600"/>
            <a:ext cx="10223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thread 1</a:t>
            </a:r>
          </a:p>
        </p:txBody>
      </p:sp>
      <p:sp>
        <p:nvSpPr>
          <p:cNvPr id="11281" name="Text Box 19"/>
          <p:cNvSpPr txBox="1">
            <a:spLocks noChangeArrowheads="1"/>
          </p:cNvSpPr>
          <p:nvPr/>
        </p:nvSpPr>
        <p:spPr bwMode="auto">
          <a:xfrm>
            <a:off x="3276600" y="1371600"/>
            <a:ext cx="10223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thread 2</a:t>
            </a:r>
          </a:p>
        </p:txBody>
      </p:sp>
      <p:sp>
        <p:nvSpPr>
          <p:cNvPr id="11282" name="Text Box 20"/>
          <p:cNvSpPr txBox="1">
            <a:spLocks noChangeArrowheads="1"/>
          </p:cNvSpPr>
          <p:nvPr/>
        </p:nvSpPr>
        <p:spPr bwMode="auto">
          <a:xfrm>
            <a:off x="5105400" y="1371600"/>
            <a:ext cx="10223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thread 3</a:t>
            </a:r>
          </a:p>
        </p:txBody>
      </p:sp>
      <p:sp>
        <p:nvSpPr>
          <p:cNvPr id="11283" name="Text Box 21"/>
          <p:cNvSpPr txBox="1">
            <a:spLocks noChangeArrowheads="1"/>
          </p:cNvSpPr>
          <p:nvPr/>
        </p:nvSpPr>
        <p:spPr bwMode="auto">
          <a:xfrm>
            <a:off x="6934200" y="1371600"/>
            <a:ext cx="10223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thread 4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C141AE45-C6C5-4FC8-978F-C8FF4CC2699B}" type="slidenum">
              <a:rPr lang="en-US" altLang="zh-CN">
                <a:ea typeface="宋体" pitchFamily="2" charset="-122"/>
              </a:rPr>
              <a:pPr/>
              <a:t>60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665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When to set your own affinities</a:t>
            </a:r>
          </a:p>
        </p:txBody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676400"/>
            <a:ext cx="8229600" cy="4525963"/>
          </a:xfrm>
        </p:spPr>
        <p:txBody>
          <a:bodyPr/>
          <a:lstStyle/>
          <a:p>
            <a:pPr eaLnBrk="1" hangingPunct="1"/>
            <a:r>
              <a:rPr lang="en-US" altLang="zh-CN" sz="2800" smtClean="0">
                <a:ea typeface="宋体" pitchFamily="2" charset="-122"/>
              </a:rPr>
              <a:t>Two (or more) threads share data-structures in memory</a:t>
            </a:r>
          </a:p>
          <a:p>
            <a:pPr lvl="1" eaLnBrk="1" hangingPunct="1"/>
            <a:r>
              <a:rPr lang="en-US" altLang="zh-CN" smtClean="0">
                <a:ea typeface="宋体" pitchFamily="2" charset="-122"/>
              </a:rPr>
              <a:t>map to same core so that can share cache</a:t>
            </a:r>
          </a:p>
          <a:p>
            <a:pPr eaLnBrk="1" hangingPunct="1"/>
            <a:r>
              <a:rPr lang="en-US" altLang="zh-CN" sz="2800" smtClean="0">
                <a:ea typeface="宋体" pitchFamily="2" charset="-122"/>
              </a:rPr>
              <a:t>Real-time threads:</a:t>
            </a:r>
            <a:br>
              <a:rPr lang="en-US" altLang="zh-CN" sz="2800" smtClean="0">
                <a:ea typeface="宋体" pitchFamily="2" charset="-122"/>
              </a:rPr>
            </a:br>
            <a:r>
              <a:rPr lang="en-US" altLang="zh-CN" sz="2800" smtClean="0">
                <a:ea typeface="宋体" pitchFamily="2" charset="-122"/>
              </a:rPr>
              <a:t>Example: a thread running </a:t>
            </a:r>
            <a:br>
              <a:rPr lang="en-US" altLang="zh-CN" sz="2800" smtClean="0">
                <a:ea typeface="宋体" pitchFamily="2" charset="-122"/>
              </a:rPr>
            </a:br>
            <a:r>
              <a:rPr lang="en-US" altLang="zh-CN" sz="2800" smtClean="0">
                <a:ea typeface="宋体" pitchFamily="2" charset="-122"/>
              </a:rPr>
              <a:t>a robot controller:</a:t>
            </a:r>
            <a:br>
              <a:rPr lang="en-US" altLang="zh-CN" sz="2800" smtClean="0">
                <a:ea typeface="宋体" pitchFamily="2" charset="-122"/>
              </a:rPr>
            </a:br>
            <a:r>
              <a:rPr lang="en-US" altLang="zh-CN" sz="2800" smtClean="0">
                <a:ea typeface="宋体" pitchFamily="2" charset="-122"/>
              </a:rPr>
              <a:t>- must not be context switched, </a:t>
            </a:r>
            <a:br>
              <a:rPr lang="en-US" altLang="zh-CN" sz="2800" smtClean="0">
                <a:ea typeface="宋体" pitchFamily="2" charset="-122"/>
              </a:rPr>
            </a:br>
            <a:r>
              <a:rPr lang="en-US" altLang="zh-CN" sz="2800" smtClean="0">
                <a:ea typeface="宋体" pitchFamily="2" charset="-122"/>
              </a:rPr>
              <a:t>  or else robot can go unstable</a:t>
            </a:r>
            <a:br>
              <a:rPr lang="en-US" altLang="zh-CN" sz="2800" smtClean="0">
                <a:ea typeface="宋体" pitchFamily="2" charset="-122"/>
              </a:rPr>
            </a:br>
            <a:r>
              <a:rPr lang="en-US" altLang="zh-CN" sz="2800" smtClean="0">
                <a:ea typeface="宋体" pitchFamily="2" charset="-122"/>
              </a:rPr>
              <a:t>- dedicate an entire core just to this thread</a:t>
            </a:r>
          </a:p>
        </p:txBody>
      </p:sp>
      <p:pic>
        <p:nvPicPr>
          <p:cNvPr id="66565" name="Picture 4" descr="P6dof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477000" y="3124200"/>
            <a:ext cx="2438400" cy="1925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6566" name="Text Box 5"/>
          <p:cNvSpPr txBox="1">
            <a:spLocks noChangeArrowheads="1"/>
          </p:cNvSpPr>
          <p:nvPr/>
        </p:nvSpPr>
        <p:spPr bwMode="auto">
          <a:xfrm>
            <a:off x="7391400" y="5105400"/>
            <a:ext cx="1717675" cy="2746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1200">
                <a:ea typeface="宋体" pitchFamily="2" charset="-122"/>
              </a:rPr>
              <a:t>Source: Sensable.com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57CEBA5-9F8C-4CA7-B4CD-DF7DE26545AD}" type="slidenum">
              <a:rPr lang="en-US" altLang="zh-CN">
                <a:ea typeface="宋体" pitchFamily="2" charset="-122"/>
              </a:rPr>
              <a:pPr/>
              <a:t>61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675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Kernel scheduler API</a:t>
            </a:r>
          </a:p>
        </p:txBody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altLang="zh-CN" sz="2400" b="1" smtClean="0">
                <a:latin typeface="Courier New" pitchFamily="1" charset="0"/>
                <a:ea typeface="宋体" pitchFamily="2" charset="-122"/>
              </a:rPr>
              <a:t>#include &lt;sched.h&gt;</a:t>
            </a:r>
          </a:p>
          <a:p>
            <a:pPr eaLnBrk="1" hangingPunct="1">
              <a:buFontTx/>
              <a:buNone/>
            </a:pPr>
            <a:r>
              <a:rPr lang="en-US" altLang="zh-CN" sz="2400" b="1" smtClean="0">
                <a:latin typeface="Courier New" pitchFamily="1" charset="0"/>
                <a:ea typeface="宋体" pitchFamily="2" charset="-122"/>
              </a:rPr>
              <a:t>int </a:t>
            </a:r>
            <a:r>
              <a:rPr lang="en-US" altLang="zh-CN" sz="2400" b="1" smtClean="0">
                <a:solidFill>
                  <a:srgbClr val="FF3300"/>
                </a:solidFill>
                <a:latin typeface="Courier New" pitchFamily="1" charset="0"/>
                <a:ea typeface="宋体" pitchFamily="2" charset="-122"/>
              </a:rPr>
              <a:t>sched_getaffinity</a:t>
            </a:r>
            <a:r>
              <a:rPr lang="en-US" altLang="zh-CN" sz="2400" b="1" smtClean="0">
                <a:latin typeface="Courier New" pitchFamily="1" charset="0"/>
                <a:ea typeface="宋体" pitchFamily="2" charset="-122"/>
              </a:rPr>
              <a:t>(pid_t pid,  </a:t>
            </a:r>
            <a:br>
              <a:rPr lang="en-US" altLang="zh-CN" sz="2400" b="1" smtClean="0">
                <a:latin typeface="Courier New" pitchFamily="1" charset="0"/>
                <a:ea typeface="宋体" pitchFamily="2" charset="-122"/>
              </a:rPr>
            </a:br>
            <a:r>
              <a:rPr lang="en-US" altLang="zh-CN" sz="2400" b="1" smtClean="0">
                <a:latin typeface="Courier New" pitchFamily="1" charset="0"/>
                <a:ea typeface="宋体" pitchFamily="2" charset="-122"/>
              </a:rPr>
              <a:t>unsigned int len, unsigned long * mask);</a:t>
            </a:r>
          </a:p>
          <a:p>
            <a:pPr eaLnBrk="1" hangingPunct="1">
              <a:buFontTx/>
              <a:buNone/>
            </a:pPr>
            <a:endParaRPr lang="en-US" altLang="zh-CN" sz="2400" b="1" smtClean="0">
              <a:latin typeface="Courier New" pitchFamily="1" charset="0"/>
              <a:ea typeface="宋体" pitchFamily="2" charset="-122"/>
            </a:endParaRPr>
          </a:p>
          <a:p>
            <a:pPr eaLnBrk="1" hangingPunct="1">
              <a:buFontTx/>
              <a:buNone/>
            </a:pPr>
            <a:r>
              <a:rPr lang="en-US" altLang="zh-CN" sz="2400" smtClean="0">
                <a:ea typeface="宋体" pitchFamily="2" charset="-122"/>
              </a:rPr>
              <a:t>Retrieves the current affinity mask of process ‘pid’ and stores it into space pointed to by ‘mask’.</a:t>
            </a:r>
          </a:p>
          <a:p>
            <a:pPr eaLnBrk="1" hangingPunct="1">
              <a:buFontTx/>
              <a:buNone/>
            </a:pPr>
            <a:r>
              <a:rPr lang="en-US" altLang="zh-CN" sz="2400" smtClean="0">
                <a:ea typeface="宋体" pitchFamily="2" charset="-122"/>
              </a:rPr>
              <a:t>‘len’ is the system word size: sizeof(unsigned int long)</a:t>
            </a:r>
          </a:p>
          <a:p>
            <a:pPr eaLnBrk="1" hangingPunct="1">
              <a:buFontTx/>
              <a:buNone/>
            </a:pPr>
            <a:endParaRPr lang="en-US" altLang="zh-CN" sz="2400" b="1" smtClean="0">
              <a:latin typeface="Courier New" pitchFamily="1" charset="0"/>
              <a:ea typeface="宋体" pitchFamily="2" charset="-122"/>
            </a:endParaRPr>
          </a:p>
          <a:p>
            <a:pPr eaLnBrk="1" hangingPunct="1">
              <a:buFontTx/>
              <a:buNone/>
            </a:pPr>
            <a:endParaRPr lang="en-US" altLang="zh-CN" sz="2400" b="1" smtClean="0">
              <a:latin typeface="Courier New" pitchFamily="1" charset="0"/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FE580165-AB30-48C7-B1B0-0D642123CFD7}" type="slidenum">
              <a:rPr lang="en-US" altLang="zh-CN">
                <a:ea typeface="宋体" pitchFamily="2" charset="-122"/>
              </a:rPr>
              <a:pPr/>
              <a:t>62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686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Kernel scheduler API</a:t>
            </a:r>
          </a:p>
        </p:txBody>
      </p:sp>
      <p:sp>
        <p:nvSpPr>
          <p:cNvPr id="68612" name="Rectangle 8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609600" indent="-609600" eaLnBrk="1" hangingPunct="1">
              <a:buFontTx/>
              <a:buNone/>
            </a:pPr>
            <a:r>
              <a:rPr lang="en-US" altLang="zh-CN" sz="2400" b="1" smtClean="0">
                <a:latin typeface="Courier New" pitchFamily="1" charset="0"/>
                <a:ea typeface="宋体" pitchFamily="2" charset="-122"/>
              </a:rPr>
              <a:t>#include &lt;sched.h&gt;</a:t>
            </a:r>
          </a:p>
          <a:p>
            <a:pPr marL="609600" indent="-609600" eaLnBrk="1" hangingPunct="1">
              <a:buFontTx/>
              <a:buNone/>
            </a:pPr>
            <a:r>
              <a:rPr lang="en-US" altLang="zh-CN" sz="2400" b="1" smtClean="0">
                <a:latin typeface="Courier New" pitchFamily="1" charset="0"/>
                <a:ea typeface="宋体" pitchFamily="2" charset="-122"/>
              </a:rPr>
              <a:t>int </a:t>
            </a:r>
            <a:r>
              <a:rPr lang="en-US" altLang="zh-CN" sz="2400" b="1" smtClean="0">
                <a:solidFill>
                  <a:srgbClr val="FF3300"/>
                </a:solidFill>
                <a:latin typeface="Courier New" pitchFamily="1" charset="0"/>
                <a:ea typeface="宋体" pitchFamily="2" charset="-122"/>
              </a:rPr>
              <a:t>sched_setaffinity</a:t>
            </a:r>
            <a:r>
              <a:rPr lang="en-US" altLang="zh-CN" sz="2400" b="1" smtClean="0">
                <a:latin typeface="Courier New" pitchFamily="1" charset="0"/>
                <a:ea typeface="宋体" pitchFamily="2" charset="-122"/>
              </a:rPr>
              <a:t>(pid_t pid,  </a:t>
            </a:r>
            <a:br>
              <a:rPr lang="en-US" altLang="zh-CN" sz="2400" b="1" smtClean="0">
                <a:latin typeface="Courier New" pitchFamily="1" charset="0"/>
                <a:ea typeface="宋体" pitchFamily="2" charset="-122"/>
              </a:rPr>
            </a:br>
            <a:r>
              <a:rPr lang="en-US" altLang="zh-CN" sz="2400" b="1" smtClean="0">
                <a:latin typeface="Courier New" pitchFamily="1" charset="0"/>
                <a:ea typeface="宋体" pitchFamily="2" charset="-122"/>
              </a:rPr>
              <a:t>unsigned int len, unsigned long * mask);</a:t>
            </a:r>
          </a:p>
          <a:p>
            <a:pPr marL="609600" indent="-609600" eaLnBrk="1" hangingPunct="1">
              <a:buFontTx/>
              <a:buNone/>
            </a:pPr>
            <a:endParaRPr lang="en-US" altLang="zh-CN" sz="2400" b="1" smtClean="0">
              <a:latin typeface="Courier New" pitchFamily="1" charset="0"/>
              <a:ea typeface="宋体" pitchFamily="2" charset="-122"/>
            </a:endParaRPr>
          </a:p>
          <a:p>
            <a:pPr marL="609600" indent="-609600" eaLnBrk="1" hangingPunct="1">
              <a:buFontTx/>
              <a:buNone/>
            </a:pPr>
            <a:r>
              <a:rPr lang="en-US" altLang="zh-CN" sz="2400" smtClean="0">
                <a:ea typeface="宋体" pitchFamily="2" charset="-122"/>
              </a:rPr>
              <a:t>Sets  the current affinity mask of process ‘pid’ to *mask </a:t>
            </a:r>
          </a:p>
          <a:p>
            <a:pPr marL="609600" indent="-609600" eaLnBrk="1" hangingPunct="1">
              <a:buFontTx/>
              <a:buNone/>
            </a:pPr>
            <a:r>
              <a:rPr lang="en-US" altLang="zh-CN" sz="2400" smtClean="0">
                <a:ea typeface="宋体" pitchFamily="2" charset="-122"/>
              </a:rPr>
              <a:t>‘len’ is the system word size: sizeof(unsigned int long)</a:t>
            </a:r>
          </a:p>
          <a:p>
            <a:pPr marL="609600" indent="-609600" eaLnBrk="1" hangingPunct="1">
              <a:buFontTx/>
              <a:buNone/>
            </a:pPr>
            <a:endParaRPr lang="en-US" altLang="zh-CN" sz="2400" smtClean="0">
              <a:ea typeface="宋体" pitchFamily="2" charset="-122"/>
            </a:endParaRPr>
          </a:p>
          <a:p>
            <a:pPr marL="609600" indent="-609600" eaLnBrk="1" hangingPunct="1">
              <a:buFontTx/>
              <a:buNone/>
            </a:pPr>
            <a:r>
              <a:rPr lang="en-US" altLang="zh-CN" sz="2400" smtClean="0">
                <a:ea typeface="宋体" pitchFamily="2" charset="-122"/>
              </a:rPr>
              <a:t>To query affinity of a running process:</a:t>
            </a:r>
          </a:p>
          <a:p>
            <a:pPr marL="609600" indent="-609600" eaLnBrk="1" hangingPunct="1">
              <a:buFontTx/>
              <a:buNone/>
            </a:pPr>
            <a:r>
              <a:rPr lang="en-US" altLang="zh-CN" sz="1800" smtClean="0">
                <a:latin typeface="Courier New" pitchFamily="1" charset="0"/>
                <a:ea typeface="宋体" pitchFamily="2" charset="-122"/>
              </a:rPr>
              <a:t>[barbic@bonito ~]$ taskset -p 3935</a:t>
            </a:r>
          </a:p>
          <a:p>
            <a:pPr marL="609600" indent="-609600" eaLnBrk="1" hangingPunct="1">
              <a:buFontTx/>
              <a:buNone/>
            </a:pPr>
            <a:r>
              <a:rPr lang="en-US" altLang="zh-CN" sz="1800" smtClean="0">
                <a:latin typeface="Courier New" pitchFamily="1" charset="0"/>
                <a:ea typeface="宋体" pitchFamily="2" charset="-122"/>
              </a:rPr>
              <a:t>pid 3935's current affinity mask: f</a:t>
            </a:r>
          </a:p>
          <a:p>
            <a:pPr marL="609600" indent="-609600" eaLnBrk="1" hangingPunct="1">
              <a:buFontTx/>
              <a:buNone/>
            </a:pPr>
            <a:endParaRPr lang="en-US" altLang="zh-CN" sz="2400" b="1" smtClean="0">
              <a:ea typeface="宋体" pitchFamily="2" charset="-122"/>
            </a:endParaRPr>
          </a:p>
          <a:p>
            <a:pPr marL="609600" indent="-609600" eaLnBrk="1" hangingPunct="1">
              <a:buFontTx/>
              <a:buNone/>
            </a:pPr>
            <a:endParaRPr lang="en-US" altLang="zh-CN" sz="2400" b="1" smtClean="0">
              <a:latin typeface="Courier New" pitchFamily="1" charset="0"/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C5261F3B-B3F7-44A9-82F7-0852126839C0}" type="slidenum">
              <a:rPr lang="en-US" altLang="zh-CN">
                <a:ea typeface="宋体" pitchFamily="2" charset="-122"/>
              </a:rPr>
              <a:pPr/>
              <a:t>63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614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Windows Task Manager</a:t>
            </a:r>
          </a:p>
        </p:txBody>
      </p:sp>
      <p:graphicFrame>
        <p:nvGraphicFramePr>
          <p:cNvPr id="6146" name="Object 4"/>
          <p:cNvGraphicFramePr>
            <a:graphicFrameLocks noChangeAspect="1"/>
          </p:cNvGraphicFramePr>
          <p:nvPr>
            <p:ph sz="half" idx="2"/>
          </p:nvPr>
        </p:nvGraphicFramePr>
        <p:xfrm>
          <a:off x="304800" y="1219200"/>
          <a:ext cx="6324600" cy="5260975"/>
        </p:xfrm>
        <a:graphic>
          <a:graphicData uri="http://schemas.openxmlformats.org/presentationml/2006/ole">
            <p:oleObj spid="_x0000_s6146" name="Paint Shop Pro Image" r:id="rId4" imgW="5385366" imgH="4478049" progId="">
              <p:embed/>
            </p:oleObj>
          </a:graphicData>
        </a:graphic>
      </p:graphicFrame>
      <p:sp>
        <p:nvSpPr>
          <p:cNvPr id="6149" name="Line 7"/>
          <p:cNvSpPr>
            <a:spLocks noChangeShapeType="1"/>
          </p:cNvSpPr>
          <p:nvPr/>
        </p:nvSpPr>
        <p:spPr bwMode="auto">
          <a:xfrm flipH="1">
            <a:off x="5638800" y="2514600"/>
            <a:ext cx="1752600" cy="7620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150" name="Line 8"/>
          <p:cNvSpPr>
            <a:spLocks noChangeShapeType="1"/>
          </p:cNvSpPr>
          <p:nvPr/>
        </p:nvSpPr>
        <p:spPr bwMode="auto">
          <a:xfrm flipH="1" flipV="1">
            <a:off x="3429000" y="2743200"/>
            <a:ext cx="3581400" cy="1752600"/>
          </a:xfrm>
          <a:prstGeom prst="line">
            <a:avLst/>
          </a:prstGeom>
          <a:noFill/>
          <a:ln w="25400">
            <a:solidFill>
              <a:srgbClr val="FF3300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151" name="Text Box 9"/>
          <p:cNvSpPr txBox="1">
            <a:spLocks noChangeArrowheads="1"/>
          </p:cNvSpPr>
          <p:nvPr/>
        </p:nvSpPr>
        <p:spPr bwMode="auto">
          <a:xfrm>
            <a:off x="7543800" y="2286000"/>
            <a:ext cx="8191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ea typeface="宋体" pitchFamily="2" charset="-122"/>
              </a:rPr>
              <a:t>core 2</a:t>
            </a:r>
          </a:p>
        </p:txBody>
      </p:sp>
      <p:sp>
        <p:nvSpPr>
          <p:cNvPr id="6152" name="Text Box 10"/>
          <p:cNvSpPr txBox="1">
            <a:spLocks noChangeArrowheads="1"/>
          </p:cNvSpPr>
          <p:nvPr/>
        </p:nvSpPr>
        <p:spPr bwMode="auto">
          <a:xfrm>
            <a:off x="7086600" y="4267200"/>
            <a:ext cx="81915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ea typeface="宋体" pitchFamily="2" charset="-122"/>
              </a:rPr>
              <a:t>core 1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535749A-C6A4-40D7-9BB5-80CAB4C2EB59}" type="slidenum">
              <a:rPr lang="en-US" altLang="zh-CN">
                <a:ea typeface="宋体" pitchFamily="2" charset="-122"/>
              </a:rPr>
              <a:pPr/>
              <a:t>64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696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Legal licensing issues</a:t>
            </a:r>
          </a:p>
        </p:txBody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Will software vendors charge a separate license per each core or only a single license per chip?</a:t>
            </a:r>
          </a:p>
          <a:p>
            <a:pPr eaLnBrk="1" hangingPunct="1"/>
            <a:endParaRPr lang="en-US" altLang="zh-CN" smtClean="0">
              <a:ea typeface="宋体" pitchFamily="2" charset="-122"/>
            </a:endParaRP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Microsoft, Red Hat Linux, Suse Linux will license their OS per chip, not per core</a:t>
            </a:r>
          </a:p>
          <a:p>
            <a:pPr eaLnBrk="1" hangingPunct="1"/>
            <a:endParaRPr lang="en-US" altLang="zh-CN" smtClean="0"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Slide Number Placeholder 7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C9ED06A-9841-4E17-82F9-AF2CAA0963A8}" type="slidenum">
              <a:rPr lang="en-US" altLang="zh-CN">
                <a:ea typeface="宋体" pitchFamily="2" charset="-122"/>
              </a:rPr>
              <a:pPr/>
              <a:t>65</a:t>
            </a:fld>
            <a:endParaRPr lang="en-US" altLang="zh-CN">
              <a:ea typeface="宋体" pitchFamily="2" charset="-122"/>
            </a:endParaRPr>
          </a:p>
        </p:txBody>
      </p:sp>
      <p:graphicFrame>
        <p:nvGraphicFramePr>
          <p:cNvPr id="7170" name="Object 11"/>
          <p:cNvGraphicFramePr>
            <a:graphicFrameLocks noChangeAspect="1"/>
          </p:cNvGraphicFramePr>
          <p:nvPr>
            <p:ph sz="quarter" idx="2"/>
          </p:nvPr>
        </p:nvGraphicFramePr>
        <p:xfrm>
          <a:off x="6019800" y="3429000"/>
          <a:ext cx="2971800" cy="2185988"/>
        </p:xfrm>
        <a:graphic>
          <a:graphicData uri="http://schemas.openxmlformats.org/presentationml/2006/ole">
            <p:oleObj spid="_x0000_s7170" name="Paint Shop Pro Image" r:id="rId4" imgW="3170732" imgH="2331707" progId="">
              <p:embed/>
            </p:oleObj>
          </a:graphicData>
        </a:graphic>
      </p:graphicFrame>
      <p:sp>
        <p:nvSpPr>
          <p:cNvPr id="71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Conclusion</a:t>
            </a:r>
          </a:p>
        </p:txBody>
      </p:sp>
      <p:sp>
        <p:nvSpPr>
          <p:cNvPr id="7174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600200"/>
            <a:ext cx="6553200" cy="4525963"/>
          </a:xfrm>
        </p:spPr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Multi-core chips an 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important new trend in 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computer architecture </a:t>
            </a:r>
            <a:br>
              <a:rPr lang="en-US" altLang="zh-CN" smtClean="0">
                <a:ea typeface="宋体" pitchFamily="2" charset="-122"/>
              </a:rPr>
            </a:br>
            <a:endParaRPr lang="en-US" altLang="zh-CN" smtClean="0">
              <a:ea typeface="宋体" pitchFamily="2" charset="-122"/>
            </a:endParaRP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Several new multi-core 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chips in design phases</a:t>
            </a:r>
          </a:p>
          <a:p>
            <a:pPr eaLnBrk="1" hangingPunct="1"/>
            <a:endParaRPr lang="en-US" altLang="zh-CN" smtClean="0">
              <a:ea typeface="宋体" pitchFamily="2" charset="-122"/>
            </a:endParaRPr>
          </a:p>
          <a:p>
            <a:pPr eaLnBrk="1" hangingPunct="1"/>
            <a:r>
              <a:rPr lang="en-US" altLang="zh-CN" smtClean="0">
                <a:ea typeface="宋体" pitchFamily="2" charset="-122"/>
              </a:rPr>
              <a:t>Parallel programming techniques likely to gain importance</a:t>
            </a:r>
          </a:p>
        </p:txBody>
      </p:sp>
      <p:graphicFrame>
        <p:nvGraphicFramePr>
          <p:cNvPr id="7171" name="Object 6"/>
          <p:cNvGraphicFramePr>
            <a:graphicFrameLocks noChangeAspect="1"/>
          </p:cNvGraphicFramePr>
          <p:nvPr>
            <p:ph sz="quarter" idx="3"/>
          </p:nvPr>
        </p:nvGraphicFramePr>
        <p:xfrm>
          <a:off x="6248400" y="1066800"/>
          <a:ext cx="2286000" cy="2066925"/>
        </p:xfrm>
        <a:graphic>
          <a:graphicData uri="http://schemas.openxmlformats.org/presentationml/2006/ole">
            <p:oleObj spid="_x0000_s7171" name="Paint Shop Pro Image" r:id="rId5" imgW="3365854" imgH="3043902" progId="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E8F3479E-3B60-4F74-B481-43CFCBC75A8A}" type="slidenum">
              <a:rPr lang="en-US" altLang="zh-CN">
                <a:ea typeface="宋体" pitchFamily="2" charset="-122"/>
              </a:rPr>
              <a:pPr/>
              <a:t>7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12291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CN" sz="3200" smtClean="0">
                <a:ea typeface="宋体" pitchFamily="2" charset="-122"/>
              </a:rPr>
              <a:t>Within each core, threads are time-sliced (just like on a uniprocessor)</a:t>
            </a:r>
            <a:endParaRPr lang="en-US" altLang="zh-CN" smtClean="0">
              <a:ea typeface="宋体" pitchFamily="2" charset="-122"/>
            </a:endParaRPr>
          </a:p>
        </p:txBody>
      </p:sp>
      <p:sp>
        <p:nvSpPr>
          <p:cNvPr id="12292" name="Rectangle 3"/>
          <p:cNvSpPr>
            <a:spLocks noChangeArrowheads="1"/>
          </p:cNvSpPr>
          <p:nvPr/>
        </p:nvSpPr>
        <p:spPr bwMode="auto">
          <a:xfrm>
            <a:off x="1066800" y="2362200"/>
            <a:ext cx="7212013" cy="3395663"/>
          </a:xfrm>
          <a:prstGeom prst="rect">
            <a:avLst/>
          </a:prstGeom>
          <a:solidFill>
            <a:srgbClr val="EAEAEA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>
              <a:ea typeface="宋体" pitchFamily="2" charset="-122"/>
            </a:endParaRPr>
          </a:p>
        </p:txBody>
      </p:sp>
      <p:sp>
        <p:nvSpPr>
          <p:cNvPr id="12293" name="Line 4"/>
          <p:cNvSpPr>
            <a:spLocks noChangeShapeType="1"/>
          </p:cNvSpPr>
          <p:nvPr/>
        </p:nvSpPr>
        <p:spPr bwMode="auto">
          <a:xfrm>
            <a:off x="4673600" y="2362200"/>
            <a:ext cx="0" cy="338931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294" name="Line 5"/>
          <p:cNvSpPr>
            <a:spLocks noChangeShapeType="1"/>
          </p:cNvSpPr>
          <p:nvPr/>
        </p:nvSpPr>
        <p:spPr bwMode="auto">
          <a:xfrm flipH="1">
            <a:off x="2819400" y="2362200"/>
            <a:ext cx="12700" cy="33909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295" name="Line 6"/>
          <p:cNvSpPr>
            <a:spLocks noChangeShapeType="1"/>
          </p:cNvSpPr>
          <p:nvPr/>
        </p:nvSpPr>
        <p:spPr bwMode="auto">
          <a:xfrm>
            <a:off x="6477000" y="2362200"/>
            <a:ext cx="0" cy="338931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296" name="Text Box 7"/>
          <p:cNvSpPr txBox="1">
            <a:spLocks noChangeArrowheads="1"/>
          </p:cNvSpPr>
          <p:nvPr/>
        </p:nvSpPr>
        <p:spPr bwMode="auto">
          <a:xfrm>
            <a:off x="1143000" y="3200400"/>
            <a:ext cx="328613" cy="17399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ea typeface="宋体" pitchFamily="2" charset="-122"/>
              </a:rPr>
              <a:t>core</a:t>
            </a:r>
          </a:p>
          <a:p>
            <a:endParaRPr lang="en-US" altLang="zh-CN">
              <a:ea typeface="宋体" pitchFamily="2" charset="-122"/>
            </a:endParaRPr>
          </a:p>
          <a:p>
            <a:r>
              <a:rPr lang="en-US" altLang="zh-CN">
                <a:ea typeface="宋体" pitchFamily="2" charset="-122"/>
              </a:rPr>
              <a:t>1</a:t>
            </a:r>
          </a:p>
        </p:txBody>
      </p:sp>
      <p:sp>
        <p:nvSpPr>
          <p:cNvPr id="12297" name="Text Box 8"/>
          <p:cNvSpPr txBox="1">
            <a:spLocks noChangeArrowheads="1"/>
          </p:cNvSpPr>
          <p:nvPr/>
        </p:nvSpPr>
        <p:spPr bwMode="auto">
          <a:xfrm>
            <a:off x="2971800" y="3200400"/>
            <a:ext cx="328613" cy="17399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ea typeface="宋体" pitchFamily="2" charset="-122"/>
              </a:rPr>
              <a:t>core</a:t>
            </a:r>
          </a:p>
          <a:p>
            <a:endParaRPr lang="en-US" altLang="zh-CN">
              <a:ea typeface="宋体" pitchFamily="2" charset="-122"/>
            </a:endParaRPr>
          </a:p>
          <a:p>
            <a:r>
              <a:rPr lang="en-US" altLang="zh-CN">
                <a:ea typeface="宋体" pitchFamily="2" charset="-122"/>
              </a:rPr>
              <a:t>2</a:t>
            </a:r>
          </a:p>
        </p:txBody>
      </p:sp>
      <p:sp>
        <p:nvSpPr>
          <p:cNvPr id="12298" name="Text Box 9"/>
          <p:cNvSpPr txBox="1">
            <a:spLocks noChangeArrowheads="1"/>
          </p:cNvSpPr>
          <p:nvPr/>
        </p:nvSpPr>
        <p:spPr bwMode="auto">
          <a:xfrm>
            <a:off x="4800600" y="3200400"/>
            <a:ext cx="328613" cy="17399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ea typeface="宋体" pitchFamily="2" charset="-122"/>
              </a:rPr>
              <a:t>core</a:t>
            </a:r>
          </a:p>
          <a:p>
            <a:endParaRPr lang="en-US" altLang="zh-CN">
              <a:ea typeface="宋体" pitchFamily="2" charset="-122"/>
            </a:endParaRPr>
          </a:p>
          <a:p>
            <a:r>
              <a:rPr lang="en-US" altLang="zh-CN">
                <a:ea typeface="宋体" pitchFamily="2" charset="-122"/>
              </a:rPr>
              <a:t>3</a:t>
            </a:r>
          </a:p>
        </p:txBody>
      </p:sp>
      <p:sp>
        <p:nvSpPr>
          <p:cNvPr id="12299" name="Text Box 10"/>
          <p:cNvSpPr txBox="1">
            <a:spLocks noChangeArrowheads="1"/>
          </p:cNvSpPr>
          <p:nvPr/>
        </p:nvSpPr>
        <p:spPr bwMode="auto">
          <a:xfrm>
            <a:off x="6629400" y="3200400"/>
            <a:ext cx="328613" cy="17399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ea typeface="宋体" pitchFamily="2" charset="-122"/>
              </a:rPr>
              <a:t>core</a:t>
            </a:r>
          </a:p>
          <a:p>
            <a:endParaRPr lang="en-US" altLang="zh-CN">
              <a:ea typeface="宋体" pitchFamily="2" charset="-122"/>
            </a:endParaRPr>
          </a:p>
          <a:p>
            <a:r>
              <a:rPr lang="en-US" altLang="zh-CN">
                <a:ea typeface="宋体" pitchFamily="2" charset="-122"/>
              </a:rPr>
              <a:t>4</a:t>
            </a:r>
          </a:p>
        </p:txBody>
      </p:sp>
      <p:sp>
        <p:nvSpPr>
          <p:cNvPr id="12300" name="Text Box 15"/>
          <p:cNvSpPr txBox="1">
            <a:spLocks noChangeArrowheads="1"/>
          </p:cNvSpPr>
          <p:nvPr/>
        </p:nvSpPr>
        <p:spPr bwMode="auto">
          <a:xfrm>
            <a:off x="1447800" y="1295400"/>
            <a:ext cx="984250" cy="64135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several </a:t>
            </a:r>
            <a:br>
              <a:rPr lang="en-US" altLang="zh-CN">
                <a:solidFill>
                  <a:srgbClr val="0000FF"/>
                </a:solidFill>
                <a:ea typeface="宋体" pitchFamily="2" charset="-122"/>
              </a:rPr>
            </a:br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threads</a:t>
            </a:r>
          </a:p>
        </p:txBody>
      </p:sp>
      <p:sp>
        <p:nvSpPr>
          <p:cNvPr id="12301" name="Line 19"/>
          <p:cNvSpPr>
            <a:spLocks noChangeShapeType="1"/>
          </p:cNvSpPr>
          <p:nvPr/>
        </p:nvSpPr>
        <p:spPr bwMode="auto">
          <a:xfrm>
            <a:off x="1828800" y="1981200"/>
            <a:ext cx="0" cy="4648200"/>
          </a:xfrm>
          <a:prstGeom prst="line">
            <a:avLst/>
          </a:prstGeom>
          <a:noFill/>
          <a:ln w="3175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302" name="Line 20"/>
          <p:cNvSpPr>
            <a:spLocks noChangeShapeType="1"/>
          </p:cNvSpPr>
          <p:nvPr/>
        </p:nvSpPr>
        <p:spPr bwMode="auto">
          <a:xfrm>
            <a:off x="2057400" y="1981200"/>
            <a:ext cx="0" cy="4648200"/>
          </a:xfrm>
          <a:prstGeom prst="line">
            <a:avLst/>
          </a:prstGeom>
          <a:noFill/>
          <a:ln w="3175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303" name="Line 21"/>
          <p:cNvSpPr>
            <a:spLocks noChangeShapeType="1"/>
          </p:cNvSpPr>
          <p:nvPr/>
        </p:nvSpPr>
        <p:spPr bwMode="auto">
          <a:xfrm>
            <a:off x="2286000" y="1981200"/>
            <a:ext cx="0" cy="4648200"/>
          </a:xfrm>
          <a:prstGeom prst="line">
            <a:avLst/>
          </a:prstGeom>
          <a:noFill/>
          <a:ln w="3175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304" name="Line 22"/>
          <p:cNvSpPr>
            <a:spLocks noChangeShapeType="1"/>
          </p:cNvSpPr>
          <p:nvPr/>
        </p:nvSpPr>
        <p:spPr bwMode="auto">
          <a:xfrm>
            <a:off x="3429000" y="1981200"/>
            <a:ext cx="0" cy="4648200"/>
          </a:xfrm>
          <a:prstGeom prst="line">
            <a:avLst/>
          </a:prstGeom>
          <a:noFill/>
          <a:ln w="3175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305" name="Text Box 23"/>
          <p:cNvSpPr txBox="1">
            <a:spLocks noChangeArrowheads="1"/>
          </p:cNvSpPr>
          <p:nvPr/>
        </p:nvSpPr>
        <p:spPr bwMode="auto">
          <a:xfrm>
            <a:off x="3276600" y="1295400"/>
            <a:ext cx="984250" cy="64135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several </a:t>
            </a:r>
            <a:br>
              <a:rPr lang="en-US" altLang="zh-CN">
                <a:solidFill>
                  <a:srgbClr val="0000FF"/>
                </a:solidFill>
                <a:ea typeface="宋体" pitchFamily="2" charset="-122"/>
              </a:rPr>
            </a:br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threads</a:t>
            </a:r>
          </a:p>
        </p:txBody>
      </p:sp>
      <p:sp>
        <p:nvSpPr>
          <p:cNvPr id="12306" name="Line 24"/>
          <p:cNvSpPr>
            <a:spLocks noChangeShapeType="1"/>
          </p:cNvSpPr>
          <p:nvPr/>
        </p:nvSpPr>
        <p:spPr bwMode="auto">
          <a:xfrm>
            <a:off x="3657600" y="1981200"/>
            <a:ext cx="0" cy="4648200"/>
          </a:xfrm>
          <a:prstGeom prst="line">
            <a:avLst/>
          </a:prstGeom>
          <a:noFill/>
          <a:ln w="3175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307" name="Line 25"/>
          <p:cNvSpPr>
            <a:spLocks noChangeShapeType="1"/>
          </p:cNvSpPr>
          <p:nvPr/>
        </p:nvSpPr>
        <p:spPr bwMode="auto">
          <a:xfrm>
            <a:off x="3886200" y="1981200"/>
            <a:ext cx="0" cy="4648200"/>
          </a:xfrm>
          <a:prstGeom prst="line">
            <a:avLst/>
          </a:prstGeom>
          <a:noFill/>
          <a:ln w="3175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308" name="Line 26"/>
          <p:cNvSpPr>
            <a:spLocks noChangeShapeType="1"/>
          </p:cNvSpPr>
          <p:nvPr/>
        </p:nvSpPr>
        <p:spPr bwMode="auto">
          <a:xfrm>
            <a:off x="4114800" y="1981200"/>
            <a:ext cx="0" cy="4648200"/>
          </a:xfrm>
          <a:prstGeom prst="line">
            <a:avLst/>
          </a:prstGeom>
          <a:noFill/>
          <a:ln w="3175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309" name="Line 27"/>
          <p:cNvSpPr>
            <a:spLocks noChangeShapeType="1"/>
          </p:cNvSpPr>
          <p:nvPr/>
        </p:nvSpPr>
        <p:spPr bwMode="auto">
          <a:xfrm>
            <a:off x="5257800" y="1981200"/>
            <a:ext cx="0" cy="4648200"/>
          </a:xfrm>
          <a:prstGeom prst="line">
            <a:avLst/>
          </a:prstGeom>
          <a:noFill/>
          <a:ln w="3175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310" name="Text Box 28"/>
          <p:cNvSpPr txBox="1">
            <a:spLocks noChangeArrowheads="1"/>
          </p:cNvSpPr>
          <p:nvPr/>
        </p:nvSpPr>
        <p:spPr bwMode="auto">
          <a:xfrm>
            <a:off x="5105400" y="1295400"/>
            <a:ext cx="984250" cy="64135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several </a:t>
            </a:r>
            <a:br>
              <a:rPr lang="en-US" altLang="zh-CN">
                <a:solidFill>
                  <a:srgbClr val="0000FF"/>
                </a:solidFill>
                <a:ea typeface="宋体" pitchFamily="2" charset="-122"/>
              </a:rPr>
            </a:br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threads</a:t>
            </a:r>
          </a:p>
        </p:txBody>
      </p:sp>
      <p:sp>
        <p:nvSpPr>
          <p:cNvPr id="12311" name="Line 29"/>
          <p:cNvSpPr>
            <a:spLocks noChangeShapeType="1"/>
          </p:cNvSpPr>
          <p:nvPr/>
        </p:nvSpPr>
        <p:spPr bwMode="auto">
          <a:xfrm>
            <a:off x="5486400" y="1981200"/>
            <a:ext cx="0" cy="4648200"/>
          </a:xfrm>
          <a:prstGeom prst="line">
            <a:avLst/>
          </a:prstGeom>
          <a:noFill/>
          <a:ln w="3175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312" name="Line 30"/>
          <p:cNvSpPr>
            <a:spLocks noChangeShapeType="1"/>
          </p:cNvSpPr>
          <p:nvPr/>
        </p:nvSpPr>
        <p:spPr bwMode="auto">
          <a:xfrm>
            <a:off x="5715000" y="1981200"/>
            <a:ext cx="0" cy="4648200"/>
          </a:xfrm>
          <a:prstGeom prst="line">
            <a:avLst/>
          </a:prstGeom>
          <a:noFill/>
          <a:ln w="3175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313" name="Text Box 33"/>
          <p:cNvSpPr txBox="1">
            <a:spLocks noChangeArrowheads="1"/>
          </p:cNvSpPr>
          <p:nvPr/>
        </p:nvSpPr>
        <p:spPr bwMode="auto">
          <a:xfrm>
            <a:off x="6934200" y="1295400"/>
            <a:ext cx="984250" cy="64135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several </a:t>
            </a:r>
            <a:br>
              <a:rPr lang="en-US" altLang="zh-CN">
                <a:solidFill>
                  <a:srgbClr val="0000FF"/>
                </a:solidFill>
                <a:ea typeface="宋体" pitchFamily="2" charset="-122"/>
              </a:rPr>
            </a:br>
            <a:r>
              <a:rPr lang="en-US" altLang="zh-CN">
                <a:solidFill>
                  <a:srgbClr val="0000FF"/>
                </a:solidFill>
                <a:ea typeface="宋体" pitchFamily="2" charset="-122"/>
              </a:rPr>
              <a:t>threads</a:t>
            </a:r>
          </a:p>
        </p:txBody>
      </p:sp>
      <p:sp>
        <p:nvSpPr>
          <p:cNvPr id="12314" name="Line 34"/>
          <p:cNvSpPr>
            <a:spLocks noChangeShapeType="1"/>
          </p:cNvSpPr>
          <p:nvPr/>
        </p:nvSpPr>
        <p:spPr bwMode="auto">
          <a:xfrm>
            <a:off x="7315200" y="1981200"/>
            <a:ext cx="0" cy="4648200"/>
          </a:xfrm>
          <a:prstGeom prst="line">
            <a:avLst/>
          </a:prstGeom>
          <a:noFill/>
          <a:ln w="3175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315" name="Line 35"/>
          <p:cNvSpPr>
            <a:spLocks noChangeShapeType="1"/>
          </p:cNvSpPr>
          <p:nvPr/>
        </p:nvSpPr>
        <p:spPr bwMode="auto">
          <a:xfrm>
            <a:off x="7543800" y="1981200"/>
            <a:ext cx="0" cy="4648200"/>
          </a:xfrm>
          <a:prstGeom prst="line">
            <a:avLst/>
          </a:prstGeom>
          <a:noFill/>
          <a:ln w="3175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316" name="Line 36"/>
          <p:cNvSpPr>
            <a:spLocks noChangeShapeType="1"/>
          </p:cNvSpPr>
          <p:nvPr/>
        </p:nvSpPr>
        <p:spPr bwMode="auto">
          <a:xfrm>
            <a:off x="7772400" y="1981200"/>
            <a:ext cx="0" cy="4648200"/>
          </a:xfrm>
          <a:prstGeom prst="line">
            <a:avLst/>
          </a:prstGeom>
          <a:noFill/>
          <a:ln w="31750">
            <a:solidFill>
              <a:srgbClr val="0000FF"/>
            </a:solidFill>
            <a:round/>
            <a:headEnd/>
            <a:tailEnd type="triangle" w="lg" len="lg"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98FB0EB5-1D8E-4208-85AB-F307C053A855}" type="slidenum">
              <a:rPr lang="en-US" altLang="zh-CN">
                <a:ea typeface="宋体" pitchFamily="2" charset="-122"/>
              </a:rPr>
              <a:pPr/>
              <a:t>8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133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Interaction with the</a:t>
            </a:r>
            <a:br>
              <a:rPr lang="en-US" altLang="zh-CN" smtClean="0">
                <a:ea typeface="宋体" pitchFamily="2" charset="-122"/>
              </a:rPr>
            </a:br>
            <a:r>
              <a:rPr lang="en-US" altLang="zh-CN" smtClean="0">
                <a:ea typeface="宋体" pitchFamily="2" charset="-122"/>
              </a:rPr>
              <a:t>Operating System</a:t>
            </a:r>
          </a:p>
        </p:txBody>
      </p:sp>
      <p:sp>
        <p:nvSpPr>
          <p:cNvPr id="133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828800"/>
            <a:ext cx="8458200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CN" sz="2800" smtClean="0">
                <a:ea typeface="宋体" pitchFamily="2" charset="-122"/>
              </a:rPr>
              <a:t>OS perceives each core as a separate processor</a:t>
            </a:r>
          </a:p>
          <a:p>
            <a:pPr eaLnBrk="1" hangingPunct="1">
              <a:lnSpc>
                <a:spcPct val="90000"/>
              </a:lnSpc>
            </a:pPr>
            <a:endParaRPr lang="en-US" altLang="zh-CN" sz="2800" smtClean="0">
              <a:ea typeface="宋体" pitchFamily="2" charset="-122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CN" sz="2800" smtClean="0">
                <a:ea typeface="宋体" pitchFamily="2" charset="-122"/>
              </a:rPr>
              <a:t>OS scheduler maps threads/processes </a:t>
            </a:r>
            <a:br>
              <a:rPr lang="en-US" altLang="zh-CN" sz="2800" smtClean="0">
                <a:ea typeface="宋体" pitchFamily="2" charset="-122"/>
              </a:rPr>
            </a:br>
            <a:r>
              <a:rPr lang="en-US" altLang="zh-CN" sz="2800" smtClean="0">
                <a:ea typeface="宋体" pitchFamily="2" charset="-122"/>
              </a:rPr>
              <a:t>to different cores</a:t>
            </a:r>
          </a:p>
          <a:p>
            <a:pPr eaLnBrk="1" hangingPunct="1">
              <a:lnSpc>
                <a:spcPct val="90000"/>
              </a:lnSpc>
            </a:pPr>
            <a:endParaRPr lang="en-US" altLang="zh-CN" sz="2800" smtClean="0">
              <a:ea typeface="宋体" pitchFamily="2" charset="-122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CN" sz="2800" smtClean="0">
                <a:ea typeface="宋体" pitchFamily="2" charset="-122"/>
              </a:rPr>
              <a:t>Most major OS support multi-core today:</a:t>
            </a:r>
            <a:br>
              <a:rPr lang="en-US" altLang="zh-CN" sz="2800" smtClean="0">
                <a:ea typeface="宋体" pitchFamily="2" charset="-122"/>
              </a:rPr>
            </a:br>
            <a:r>
              <a:rPr lang="en-US" altLang="zh-CN" sz="2800" smtClean="0">
                <a:ea typeface="宋体" pitchFamily="2" charset="-122"/>
              </a:rPr>
              <a:t>Windows, Linux, Mac OS X, …</a:t>
            </a:r>
            <a:endParaRPr lang="en-US" altLang="zh-CN" sz="2400" smtClean="0">
              <a:ea typeface="宋体" pitchFamily="2" charset="-122"/>
            </a:endParaRPr>
          </a:p>
          <a:p>
            <a:pPr eaLnBrk="1" hangingPunct="1">
              <a:lnSpc>
                <a:spcPct val="90000"/>
              </a:lnSpc>
            </a:pPr>
            <a:endParaRPr lang="en-US" altLang="zh-CN" sz="2400" smtClean="0">
              <a:ea typeface="宋体" pitchFamily="2" charset="-122"/>
            </a:endParaRPr>
          </a:p>
          <a:p>
            <a:pPr eaLnBrk="1" hangingPunct="1">
              <a:lnSpc>
                <a:spcPct val="90000"/>
              </a:lnSpc>
            </a:pPr>
            <a:endParaRPr lang="en-US" altLang="zh-CN" sz="2400" smtClean="0">
              <a:ea typeface="宋体" pitchFamily="2" charset="-122"/>
            </a:endParaRPr>
          </a:p>
          <a:p>
            <a:pPr eaLnBrk="1" hangingPunct="1">
              <a:lnSpc>
                <a:spcPct val="90000"/>
              </a:lnSpc>
            </a:pPr>
            <a:endParaRPr lang="en-US" altLang="zh-CN" sz="2400" smtClean="0"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6BEE55D7-B2A6-4EA7-B23F-68B797FDFB72}" type="slidenum">
              <a:rPr lang="en-US" altLang="zh-CN">
                <a:ea typeface="宋体" pitchFamily="2" charset="-122"/>
              </a:rPr>
              <a:pPr/>
              <a:t>9</a:t>
            </a:fld>
            <a:endParaRPr lang="en-US" altLang="zh-CN">
              <a:ea typeface="宋体" pitchFamily="2" charset="-122"/>
            </a:endParaRPr>
          </a:p>
        </p:txBody>
      </p:sp>
      <p:sp>
        <p:nvSpPr>
          <p:cNvPr id="143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ea typeface="宋体" pitchFamily="2" charset="-122"/>
              </a:rPr>
              <a:t>Why multi-core ?</a:t>
            </a:r>
          </a:p>
        </p:txBody>
      </p:sp>
      <p:sp>
        <p:nvSpPr>
          <p:cNvPr id="143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447800"/>
            <a:ext cx="8229600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CN" sz="2800" smtClean="0">
                <a:ea typeface="宋体" pitchFamily="2" charset="-122"/>
              </a:rPr>
              <a:t>Difficult to make single-core</a:t>
            </a:r>
            <a:br>
              <a:rPr lang="en-US" altLang="zh-CN" sz="2800" smtClean="0">
                <a:ea typeface="宋体" pitchFamily="2" charset="-122"/>
              </a:rPr>
            </a:br>
            <a:r>
              <a:rPr lang="en-US" altLang="zh-CN" sz="2800" smtClean="0">
                <a:ea typeface="宋体" pitchFamily="2" charset="-122"/>
              </a:rPr>
              <a:t>clock frequencies even higher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2800" smtClean="0">
                <a:ea typeface="宋体" pitchFamily="2" charset="-122"/>
              </a:rPr>
              <a:t>Deeply pipelined circuits: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CN" sz="2400" smtClean="0">
                <a:ea typeface="宋体" pitchFamily="2" charset="-122"/>
              </a:rPr>
              <a:t>heat problems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CN" sz="2400" smtClean="0">
                <a:ea typeface="宋体" pitchFamily="2" charset="-122"/>
              </a:rPr>
              <a:t>speed of light problems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CN" sz="2400" smtClean="0">
                <a:ea typeface="宋体" pitchFamily="2" charset="-122"/>
              </a:rPr>
              <a:t>difficult design and verification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CN" sz="2400" smtClean="0">
                <a:ea typeface="宋体" pitchFamily="2" charset="-122"/>
              </a:rPr>
              <a:t>large design teams necessary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CN" sz="2400" smtClean="0">
                <a:ea typeface="宋体" pitchFamily="2" charset="-122"/>
              </a:rPr>
              <a:t>server farms need expensive</a:t>
            </a:r>
            <a:br>
              <a:rPr lang="en-US" altLang="zh-CN" sz="2400" smtClean="0">
                <a:ea typeface="宋体" pitchFamily="2" charset="-122"/>
              </a:rPr>
            </a:br>
            <a:r>
              <a:rPr lang="en-US" altLang="zh-CN" sz="2400" smtClean="0">
                <a:ea typeface="宋体" pitchFamily="2" charset="-122"/>
              </a:rPr>
              <a:t>air-conditioning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2800" smtClean="0">
                <a:ea typeface="宋体" pitchFamily="2" charset="-122"/>
              </a:rPr>
              <a:t>Many new applications are multithreaded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2800" smtClean="0">
                <a:ea typeface="宋体" pitchFamily="2" charset="-122"/>
              </a:rPr>
              <a:t>General trend in computer architecture (shift towards more parallelism)</a:t>
            </a:r>
          </a:p>
        </p:txBody>
      </p:sp>
      <p:pic>
        <p:nvPicPr>
          <p:cNvPr id="14341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943600" y="1447800"/>
            <a:ext cx="2455863" cy="321468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6104</TotalTime>
  <Words>1989</Words>
  <Application>Microsoft Office PowerPoint</Application>
  <PresentationFormat>全屏显示(4:3)</PresentationFormat>
  <Paragraphs>826</Paragraphs>
  <Slides>65</Slides>
  <Notes>65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65</vt:i4>
      </vt:variant>
    </vt:vector>
  </HeadingPairs>
  <TitlesOfParts>
    <vt:vector size="67" baseType="lpstr">
      <vt:lpstr>Default Design</vt:lpstr>
      <vt:lpstr>Paint Shop Pro Image</vt:lpstr>
      <vt:lpstr>Multi-core architectures</vt:lpstr>
      <vt:lpstr>Single-core computer</vt:lpstr>
      <vt:lpstr>Single-core CPU chip</vt:lpstr>
      <vt:lpstr>Multi-core architectures</vt:lpstr>
      <vt:lpstr>Multi-core CPU chip</vt:lpstr>
      <vt:lpstr>The cores run in parallel</vt:lpstr>
      <vt:lpstr>Within each core, threads are time-sliced (just like on a uniprocessor)</vt:lpstr>
      <vt:lpstr>Interaction with the Operating System</vt:lpstr>
      <vt:lpstr>Why multi-core ?</vt:lpstr>
      <vt:lpstr>Instruction-level parallelism</vt:lpstr>
      <vt:lpstr>Thread-level parallelism (TLP)</vt:lpstr>
      <vt:lpstr>General context: Multiprocessors</vt:lpstr>
      <vt:lpstr>Multiprocessor memory types</vt:lpstr>
      <vt:lpstr>Multi-core processor is a special kind of a multiprocessor: All processors are on the same chip </vt:lpstr>
      <vt:lpstr>What applications benefit  from multi-core?</vt:lpstr>
      <vt:lpstr>More examples</vt:lpstr>
      <vt:lpstr>A technique complementary to multi-core: Simultaneous multithreading </vt:lpstr>
      <vt:lpstr>Simultaneous multithreading (SMT)</vt:lpstr>
      <vt:lpstr>Without SMT, only a single thread can run at any given time</vt:lpstr>
      <vt:lpstr>Without SMT, only a single thread can run at any given time</vt:lpstr>
      <vt:lpstr>SMT processor: both threads can run concurrently</vt:lpstr>
      <vt:lpstr>But: Can’t simultaneously use  the same functional unit</vt:lpstr>
      <vt:lpstr>SMT not a “true” parallel processor</vt:lpstr>
      <vt:lpstr>Multi-core:  threads can run on separate cores</vt:lpstr>
      <vt:lpstr>Multi-core:  threads can run on separate cores</vt:lpstr>
      <vt:lpstr>Combining Multi-core and SMT</vt:lpstr>
      <vt:lpstr>SMT Dual-core: all four threads can run concurrently</vt:lpstr>
      <vt:lpstr>Comparison: multi-core vs SMT</vt:lpstr>
      <vt:lpstr>The memory hierarchy</vt:lpstr>
      <vt:lpstr>Intel Xeon processors</vt:lpstr>
      <vt:lpstr>Designs with private L2 caches</vt:lpstr>
      <vt:lpstr>Private vs shared caches?</vt:lpstr>
      <vt:lpstr>Private vs shared caches</vt:lpstr>
      <vt:lpstr>The cache coherence problem</vt:lpstr>
      <vt:lpstr>The cache coherence problem</vt:lpstr>
      <vt:lpstr>幻灯片 36</vt:lpstr>
      <vt:lpstr>幻灯片 37</vt:lpstr>
      <vt:lpstr>幻灯片 38</vt:lpstr>
      <vt:lpstr>幻灯片 39</vt:lpstr>
      <vt:lpstr>Solutions for cache coherence</vt:lpstr>
      <vt:lpstr>Inter-core bus</vt:lpstr>
      <vt:lpstr>Invalidation protocol with snooping</vt:lpstr>
      <vt:lpstr>幻灯片 43</vt:lpstr>
      <vt:lpstr>幻灯片 44</vt:lpstr>
      <vt:lpstr>幻灯片 45</vt:lpstr>
      <vt:lpstr>幻灯片 46</vt:lpstr>
      <vt:lpstr>幻灯片 47</vt:lpstr>
      <vt:lpstr>幻灯片 48</vt:lpstr>
      <vt:lpstr>幻灯片 49</vt:lpstr>
      <vt:lpstr>Programming for multi-core</vt:lpstr>
      <vt:lpstr>Thread safety very important</vt:lpstr>
      <vt:lpstr>However: Need to use synchronization even if only time-slicing on a uniprocessor</vt:lpstr>
      <vt:lpstr>Need to use synchronization even if only time-slicing on a uniprocessor</vt:lpstr>
      <vt:lpstr>Assigning threads to the cores</vt:lpstr>
      <vt:lpstr>Affinity masks are bit vectors</vt:lpstr>
      <vt:lpstr>Affinity masks when multi-core and SMT combined</vt:lpstr>
      <vt:lpstr>Default Affinities</vt:lpstr>
      <vt:lpstr>Process migration is costly</vt:lpstr>
      <vt:lpstr>Hard affinities</vt:lpstr>
      <vt:lpstr>When to set your own affinities</vt:lpstr>
      <vt:lpstr>Kernel scheduler API</vt:lpstr>
      <vt:lpstr>Kernel scheduler API</vt:lpstr>
      <vt:lpstr>Windows Task Manager</vt:lpstr>
      <vt:lpstr>Legal licensing issues</vt:lpstr>
      <vt:lpstr>Conclusion</vt:lpstr>
    </vt:vector>
  </TitlesOfParts>
  <Company>Carnegie Mellon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Multi-core architectures</dc:title>
  <dc:creator>SCS</dc:creator>
  <cp:lastModifiedBy>sam</cp:lastModifiedBy>
  <cp:revision>580</cp:revision>
  <dcterms:created xsi:type="dcterms:W3CDTF">2006-04-25T21:28:16Z</dcterms:created>
  <dcterms:modified xsi:type="dcterms:W3CDTF">2012-09-12T01:55:53Z</dcterms:modified>
</cp:coreProperties>
</file>

<file path=docProps/thumbnail.jpeg>
</file>